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6" r:id="rId1"/>
  </p:sldMasterIdLst>
  <p:notesMasterIdLst>
    <p:notesMasterId r:id="rId58"/>
  </p:notesMasterIdLst>
  <p:handoutMasterIdLst>
    <p:handoutMasterId r:id="rId59"/>
  </p:handoutMasterIdLst>
  <p:sldIdLst>
    <p:sldId id="718" r:id="rId2"/>
    <p:sldId id="763" r:id="rId3"/>
    <p:sldId id="743" r:id="rId4"/>
    <p:sldId id="740" r:id="rId5"/>
    <p:sldId id="739" r:id="rId6"/>
    <p:sldId id="744" r:id="rId7"/>
    <p:sldId id="745" r:id="rId8"/>
    <p:sldId id="747" r:id="rId9"/>
    <p:sldId id="759" r:id="rId10"/>
    <p:sldId id="741" r:id="rId11"/>
    <p:sldId id="742" r:id="rId12"/>
    <p:sldId id="761" r:id="rId13"/>
    <p:sldId id="748" r:id="rId14"/>
    <p:sldId id="749" r:id="rId15"/>
    <p:sldId id="750" r:id="rId16"/>
    <p:sldId id="751" r:id="rId17"/>
    <p:sldId id="752" r:id="rId18"/>
    <p:sldId id="753" r:id="rId19"/>
    <p:sldId id="754" r:id="rId20"/>
    <p:sldId id="755" r:id="rId21"/>
    <p:sldId id="756" r:id="rId22"/>
    <p:sldId id="757" r:id="rId23"/>
    <p:sldId id="758" r:id="rId24"/>
    <p:sldId id="746" r:id="rId25"/>
    <p:sldId id="762" r:id="rId26"/>
    <p:sldId id="682" r:id="rId27"/>
    <p:sldId id="683" r:id="rId28"/>
    <p:sldId id="684" r:id="rId29"/>
    <p:sldId id="685" r:id="rId30"/>
    <p:sldId id="686" r:id="rId31"/>
    <p:sldId id="687" r:id="rId32"/>
    <p:sldId id="688" r:id="rId33"/>
    <p:sldId id="689" r:id="rId34"/>
    <p:sldId id="690" r:id="rId35"/>
    <p:sldId id="691" r:id="rId36"/>
    <p:sldId id="692" r:id="rId37"/>
    <p:sldId id="693" r:id="rId38"/>
    <p:sldId id="694" r:id="rId39"/>
    <p:sldId id="695" r:id="rId40"/>
    <p:sldId id="696" r:id="rId41"/>
    <p:sldId id="702" r:id="rId42"/>
    <p:sldId id="723" r:id="rId43"/>
    <p:sldId id="760" r:id="rId44"/>
    <p:sldId id="726" r:id="rId45"/>
    <p:sldId id="727" r:id="rId46"/>
    <p:sldId id="728" r:id="rId47"/>
    <p:sldId id="729" r:id="rId48"/>
    <p:sldId id="730" r:id="rId49"/>
    <p:sldId id="731" r:id="rId50"/>
    <p:sldId id="732" r:id="rId51"/>
    <p:sldId id="733" r:id="rId52"/>
    <p:sldId id="734" r:id="rId53"/>
    <p:sldId id="735" r:id="rId54"/>
    <p:sldId id="736" r:id="rId55"/>
    <p:sldId id="737" r:id="rId56"/>
    <p:sldId id="738" r:id="rId57"/>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Verdan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Verdan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Verdan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Verdan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Verdana" panose="020B060403050404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7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Lst>
  </p:outlineViewPr>
  <p:notesTextViewPr>
    <p:cViewPr>
      <p:scale>
        <a:sx n="100" d="100"/>
        <a:sy n="100" d="100"/>
      </p:scale>
      <p:origin x="0" y="0"/>
    </p:cViewPr>
  </p:notesTextViewPr>
  <p:sorterViewPr>
    <p:cViewPr>
      <p:scale>
        <a:sx n="66" d="100"/>
        <a:sy n="66" d="100"/>
      </p:scale>
      <p:origin x="0" y="9378"/>
    </p:cViewPr>
  </p:sorterViewPr>
  <p:notesViewPr>
    <p:cSldViewPr>
      <p:cViewPr varScale="1">
        <p:scale>
          <a:sx n="59" d="100"/>
          <a:sy n="59" d="100"/>
        </p:scale>
        <p:origin x="-117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13" Type="http://schemas.openxmlformats.org/officeDocument/2006/relationships/slide" Target="slides/slide29.xml"/><Relationship Id="rId18" Type="http://schemas.openxmlformats.org/officeDocument/2006/relationships/slide" Target="slides/slide34.xml"/><Relationship Id="rId3" Type="http://schemas.openxmlformats.org/officeDocument/2006/relationships/slide" Target="slides/slide15.xml"/><Relationship Id="rId21" Type="http://schemas.openxmlformats.org/officeDocument/2006/relationships/slide" Target="slides/slide37.xml"/><Relationship Id="rId7" Type="http://schemas.openxmlformats.org/officeDocument/2006/relationships/slide" Target="slides/slide19.xml"/><Relationship Id="rId12" Type="http://schemas.openxmlformats.org/officeDocument/2006/relationships/slide" Target="slides/slide28.xml"/><Relationship Id="rId17" Type="http://schemas.openxmlformats.org/officeDocument/2006/relationships/slide" Target="slides/slide33.xml"/><Relationship Id="rId2" Type="http://schemas.openxmlformats.org/officeDocument/2006/relationships/slide" Target="slides/slide14.xml"/><Relationship Id="rId16" Type="http://schemas.openxmlformats.org/officeDocument/2006/relationships/slide" Target="slides/slide32.xml"/><Relationship Id="rId20" Type="http://schemas.openxmlformats.org/officeDocument/2006/relationships/slide" Target="slides/slide36.xml"/><Relationship Id="rId1" Type="http://schemas.openxmlformats.org/officeDocument/2006/relationships/slide" Target="slides/slide13.xml"/><Relationship Id="rId6" Type="http://schemas.openxmlformats.org/officeDocument/2006/relationships/slide" Target="slides/slide18.xml"/><Relationship Id="rId11" Type="http://schemas.openxmlformats.org/officeDocument/2006/relationships/slide" Target="slides/slide27.xml"/><Relationship Id="rId24" Type="http://schemas.openxmlformats.org/officeDocument/2006/relationships/slide" Target="slides/slide40.xml"/><Relationship Id="rId5" Type="http://schemas.openxmlformats.org/officeDocument/2006/relationships/slide" Target="slides/slide17.xml"/><Relationship Id="rId15" Type="http://schemas.openxmlformats.org/officeDocument/2006/relationships/slide" Target="slides/slide31.xml"/><Relationship Id="rId23" Type="http://schemas.openxmlformats.org/officeDocument/2006/relationships/slide" Target="slides/slide39.xml"/><Relationship Id="rId10" Type="http://schemas.openxmlformats.org/officeDocument/2006/relationships/slide" Target="slides/slide26.xml"/><Relationship Id="rId19" Type="http://schemas.openxmlformats.org/officeDocument/2006/relationships/slide" Target="slides/slide35.xml"/><Relationship Id="rId4" Type="http://schemas.openxmlformats.org/officeDocument/2006/relationships/slide" Target="slides/slide16.xml"/><Relationship Id="rId9" Type="http://schemas.openxmlformats.org/officeDocument/2006/relationships/slide" Target="slides/slide23.xml"/><Relationship Id="rId14" Type="http://schemas.openxmlformats.org/officeDocument/2006/relationships/slide" Target="slides/slide30.xml"/><Relationship Id="rId22"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zh-CN"/>
          </a:p>
        </p:txBody>
      </p:sp>
      <p:sp>
        <p:nvSpPr>
          <p:cNvPr id="3075"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zh-CN"/>
          </a:p>
        </p:txBody>
      </p:sp>
      <p:sp>
        <p:nvSpPr>
          <p:cNvPr id="3076"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zh-CN"/>
          </a:p>
        </p:txBody>
      </p:sp>
      <p:sp>
        <p:nvSpPr>
          <p:cNvPr id="3077"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750B5604-0656-4178-A895-A5CBA80C93B1}" type="slidenum">
              <a:rPr lang="en-US" altLang="zh-CN"/>
              <a:pPr>
                <a:defRPr/>
              </a:pPr>
              <a:t>‹#›</a:t>
            </a:fld>
            <a:endParaRPr lang="en-US" altLang="zh-CN"/>
          </a:p>
        </p:txBody>
      </p:sp>
    </p:spTree>
    <p:extLst>
      <p:ext uri="{BB962C8B-B14F-4D97-AF65-F5344CB8AC3E}">
        <p14:creationId xmlns:p14="http://schemas.microsoft.com/office/powerpoint/2010/main" val="5919339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zh-CN"/>
          </a:p>
        </p:txBody>
      </p:sp>
      <p:sp>
        <p:nvSpPr>
          <p:cNvPr id="1433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en-US" altLang="zh-CN"/>
          </a:p>
        </p:txBody>
      </p:sp>
      <p:sp>
        <p:nvSpPr>
          <p:cNvPr id="1024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3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433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anose="020B0604020202020204" pitchFamily="34" charset="0"/>
              </a:defRPr>
            </a:lvl1pPr>
          </a:lstStyle>
          <a:p>
            <a:pPr>
              <a:defRPr/>
            </a:pPr>
            <a:endParaRPr lang="en-US" altLang="zh-CN"/>
          </a:p>
        </p:txBody>
      </p:sp>
      <p:sp>
        <p:nvSpPr>
          <p:cNvPr id="1433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92FE1D14-067A-44D6-B050-6419812E8839}" type="slidenum">
              <a:rPr lang="en-US" altLang="zh-CN"/>
              <a:pPr>
                <a:defRPr/>
              </a:pPr>
              <a:t>‹#›</a:t>
            </a:fld>
            <a:endParaRPr lang="en-US" altLang="zh-CN"/>
          </a:p>
        </p:txBody>
      </p:sp>
    </p:spTree>
    <p:extLst>
      <p:ext uri="{BB962C8B-B14F-4D97-AF65-F5344CB8AC3E}">
        <p14:creationId xmlns:p14="http://schemas.microsoft.com/office/powerpoint/2010/main" val="41873155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8"/>
          <p:cNvCxnSpPr/>
          <p:nvPr/>
        </p:nvCxnSpPr>
        <p:spPr>
          <a:xfrm>
            <a:off x="517525" y="2420938"/>
            <a:ext cx="800417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822960" y="758952"/>
            <a:ext cx="7543800" cy="2238000"/>
          </a:xfrm>
        </p:spPr>
        <p:txBody>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单击此处编辑母版副标题样式</a:t>
            </a:r>
            <a:endParaRPr lang="en-US" dirty="0"/>
          </a:p>
        </p:txBody>
      </p:sp>
      <p:sp>
        <p:nvSpPr>
          <p:cNvPr id="7" name="Date Placeholder 3"/>
          <p:cNvSpPr>
            <a:spLocks noGrp="1"/>
          </p:cNvSpPr>
          <p:nvPr>
            <p:ph type="dt" sz="half" idx="10"/>
          </p:nvPr>
        </p:nvSpPr>
        <p:spPr/>
        <p:txBody>
          <a:bodyPr/>
          <a:lstStyle>
            <a:lvl1pPr>
              <a:defRPr/>
            </a:lvl1pPr>
          </a:lstStyle>
          <a:p>
            <a:pPr>
              <a:defRPr/>
            </a:pPr>
            <a:fld id="{89863D1E-F441-4495-86DD-F718D9CCE382}" type="datetime1">
              <a:rPr lang="zh-CN" altLang="en-US"/>
              <a:pPr>
                <a:defRPr/>
              </a:pPr>
              <a:t>2020/3/15</a:t>
            </a:fld>
            <a:endParaRPr lang="en-US" altLang="zh-CN"/>
          </a:p>
        </p:txBody>
      </p:sp>
      <p:sp>
        <p:nvSpPr>
          <p:cNvPr id="8" name="Footer Placeholder 4"/>
          <p:cNvSpPr>
            <a:spLocks noGrp="1"/>
          </p:cNvSpPr>
          <p:nvPr>
            <p:ph type="ftr" sz="quarter" idx="11"/>
          </p:nvPr>
        </p:nvSpPr>
        <p:spPr/>
        <p:txBody>
          <a:bodyPr/>
          <a:lstStyle>
            <a:lvl1pPr>
              <a:defRPr/>
            </a:lvl1pPr>
          </a:lstStyle>
          <a:p>
            <a:pPr>
              <a:defRPr/>
            </a:pPr>
            <a:endParaRPr lang="en-US" altLang="zh-CN"/>
          </a:p>
        </p:txBody>
      </p:sp>
      <p:sp>
        <p:nvSpPr>
          <p:cNvPr id="9" name="Slide Number Placeholder 5"/>
          <p:cNvSpPr>
            <a:spLocks noGrp="1"/>
          </p:cNvSpPr>
          <p:nvPr>
            <p:ph type="sldNum" sz="quarter" idx="12"/>
          </p:nvPr>
        </p:nvSpPr>
        <p:spPr/>
        <p:txBody>
          <a:bodyPr/>
          <a:lstStyle>
            <a:lvl1pPr>
              <a:defRPr/>
            </a:lvl1pPr>
          </a:lstStyle>
          <a:p>
            <a:pPr>
              <a:defRPr/>
            </a:pPr>
            <a:fld id="{F6C8F04C-F213-443A-B22C-FCBFD124C49B}" type="slidenum">
              <a:rPr lang="en-US" altLang="zh-CN"/>
              <a:pPr>
                <a:defRPr/>
              </a:pPr>
              <a:t>‹#›</a:t>
            </a:fld>
            <a:endParaRPr lang="en-US" altLang="zh-CN"/>
          </a:p>
        </p:txBody>
      </p:sp>
    </p:spTree>
    <p:extLst>
      <p:ext uri="{BB962C8B-B14F-4D97-AF65-F5344CB8AC3E}">
        <p14:creationId xmlns:p14="http://schemas.microsoft.com/office/powerpoint/2010/main" val="3981774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ltLang="zh-CN"/>
          </a:p>
        </p:txBody>
      </p:sp>
      <p:sp>
        <p:nvSpPr>
          <p:cNvPr id="5" name="Footer Placeholder 4"/>
          <p:cNvSpPr>
            <a:spLocks noGrp="1"/>
          </p:cNvSpPr>
          <p:nvPr>
            <p:ph type="ftr" sz="quarter" idx="11"/>
          </p:nvPr>
        </p:nvSpPr>
        <p:spPr/>
        <p:txBody>
          <a:bodyPr/>
          <a:lstStyle>
            <a:lvl1pPr>
              <a:defRPr/>
            </a:lvl1pPr>
          </a:lstStyle>
          <a:p>
            <a:pPr>
              <a:defRPr/>
            </a:pPr>
            <a:endParaRPr lang="en-US" altLang="zh-CN"/>
          </a:p>
        </p:txBody>
      </p:sp>
      <p:sp>
        <p:nvSpPr>
          <p:cNvPr id="6" name="Slide Number Placeholder 5"/>
          <p:cNvSpPr>
            <a:spLocks noGrp="1"/>
          </p:cNvSpPr>
          <p:nvPr>
            <p:ph type="sldNum" sz="quarter" idx="12"/>
          </p:nvPr>
        </p:nvSpPr>
        <p:spPr/>
        <p:txBody>
          <a:bodyPr/>
          <a:lstStyle>
            <a:lvl1pPr>
              <a:defRPr/>
            </a:lvl1pPr>
          </a:lstStyle>
          <a:p>
            <a:pPr>
              <a:defRPr/>
            </a:pPr>
            <a:fld id="{E8277125-FC95-4BE5-B34A-89FF13D1D714}" type="slidenum">
              <a:rPr lang="en-US" altLang="zh-CN"/>
              <a:pPr>
                <a:defRPr/>
              </a:pPr>
              <a:t>‹#›</a:t>
            </a:fld>
            <a:endParaRPr lang="en-US" altLang="zh-CN"/>
          </a:p>
        </p:txBody>
      </p:sp>
    </p:spTree>
    <p:extLst>
      <p:ext uri="{BB962C8B-B14F-4D97-AF65-F5344CB8AC3E}">
        <p14:creationId xmlns:p14="http://schemas.microsoft.com/office/powerpoint/2010/main" val="1253285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6" name="Date Placeholder 3"/>
          <p:cNvSpPr>
            <a:spLocks noGrp="1"/>
          </p:cNvSpPr>
          <p:nvPr>
            <p:ph type="dt" sz="half" idx="10"/>
          </p:nvPr>
        </p:nvSpPr>
        <p:spPr/>
        <p:txBody>
          <a:bodyPr/>
          <a:lstStyle>
            <a:lvl1pPr>
              <a:defRPr/>
            </a:lvl1pPr>
          </a:lstStyle>
          <a:p>
            <a:pPr>
              <a:defRPr/>
            </a:pPr>
            <a:endParaRPr lang="en-US" altLang="zh-CN"/>
          </a:p>
        </p:txBody>
      </p:sp>
      <p:sp>
        <p:nvSpPr>
          <p:cNvPr id="7" name="Footer Placeholder 4"/>
          <p:cNvSpPr>
            <a:spLocks noGrp="1"/>
          </p:cNvSpPr>
          <p:nvPr>
            <p:ph type="ftr" sz="quarter" idx="11"/>
          </p:nvPr>
        </p:nvSpPr>
        <p:spPr/>
        <p:txBody>
          <a:bodyPr/>
          <a:lstStyle>
            <a:lvl1pPr>
              <a:defRPr/>
            </a:lvl1pPr>
          </a:lstStyle>
          <a:p>
            <a:pPr>
              <a:defRPr/>
            </a:pPr>
            <a:endParaRPr lang="en-US" altLang="zh-CN"/>
          </a:p>
        </p:txBody>
      </p:sp>
      <p:sp>
        <p:nvSpPr>
          <p:cNvPr id="8" name="Slide Number Placeholder 5"/>
          <p:cNvSpPr>
            <a:spLocks noGrp="1"/>
          </p:cNvSpPr>
          <p:nvPr>
            <p:ph type="sldNum" sz="quarter" idx="12"/>
          </p:nvPr>
        </p:nvSpPr>
        <p:spPr/>
        <p:txBody>
          <a:bodyPr/>
          <a:lstStyle>
            <a:lvl1pPr>
              <a:defRPr/>
            </a:lvl1pPr>
          </a:lstStyle>
          <a:p>
            <a:pPr>
              <a:defRPr/>
            </a:pPr>
            <a:fld id="{BADA648D-2A1F-4A7A-BC0C-0F18BA3DFEB5}" type="slidenum">
              <a:rPr lang="en-US" altLang="zh-CN"/>
              <a:pPr>
                <a:defRPr/>
              </a:pPr>
              <a:t>‹#›</a:t>
            </a:fld>
            <a:endParaRPr lang="en-US" altLang="zh-CN"/>
          </a:p>
        </p:txBody>
      </p:sp>
    </p:spTree>
    <p:extLst>
      <p:ext uri="{BB962C8B-B14F-4D97-AF65-F5344CB8AC3E}">
        <p14:creationId xmlns:p14="http://schemas.microsoft.com/office/powerpoint/2010/main" val="24196391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990947"/>
          </a:xfrm>
        </p:spPr>
        <p:txBody>
          <a:bodyPr/>
          <a:lstStyle/>
          <a:p>
            <a:r>
              <a:rPr lang="zh-CN" altLang="en-US" dirty="0" smtClean="0"/>
              <a:t>单击此处编辑母版标题样式</a:t>
            </a:r>
            <a:endParaRPr lang="zh-CN" altLang="en-US" dirty="0"/>
          </a:p>
        </p:txBody>
      </p:sp>
      <p:sp>
        <p:nvSpPr>
          <p:cNvPr id="3" name="文本占位符 2"/>
          <p:cNvSpPr>
            <a:spLocks noGrp="1"/>
          </p:cNvSpPr>
          <p:nvPr>
            <p:ph type="body" sz="half" idx="1"/>
          </p:nvPr>
        </p:nvSpPr>
        <p:spPr>
          <a:xfrm>
            <a:off x="457200" y="1600200"/>
            <a:ext cx="4038600" cy="49974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9974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76625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969108"/>
          </a:xfrm>
        </p:spPr>
        <p:txBody>
          <a:bodyPr/>
          <a:lstStyle/>
          <a:p>
            <a:r>
              <a:rPr lang="zh-CN" altLang="en-US" dirty="0"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a:defRPr/>
            </a:lvl1pPr>
          </a:lstStyle>
          <a:p>
            <a:pPr>
              <a:defRPr/>
            </a:pPr>
            <a:fld id="{EF632DF4-F7C3-4202-809D-0F0C7E9ECFF0}" type="datetimeFigureOut">
              <a:rPr lang="en-US"/>
              <a:pPr>
                <a:defRPr/>
              </a:pPr>
              <a:t>3/15/2020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4E4C51B-DAC3-4224-BADC-34B212604C23}" type="slidenum">
              <a:rPr lang="en-US"/>
              <a:pPr>
                <a:defRPr/>
              </a:pPr>
              <a:t>‹#›</a:t>
            </a:fld>
            <a:endParaRPr lang="en-US" dirty="0"/>
          </a:p>
        </p:txBody>
      </p:sp>
    </p:spTree>
    <p:extLst>
      <p:ext uri="{BB962C8B-B14F-4D97-AF65-F5344CB8AC3E}">
        <p14:creationId xmlns:p14="http://schemas.microsoft.com/office/powerpoint/2010/main" val="148414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4" name="Rectangle 6"/>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8"/>
          <p:cNvCxnSpPr/>
          <p:nvPr/>
        </p:nvCxnSpPr>
        <p:spPr>
          <a:xfrm>
            <a:off x="906463" y="4343400"/>
            <a:ext cx="740568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822960" y="758952"/>
            <a:ext cx="7543800" cy="3566160"/>
          </a:xfrm>
        </p:spPr>
        <p:txBody>
          <a:bodyPr anchorCtr="0"/>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60" y="4453128"/>
            <a:ext cx="75438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7" name="Date Placeholder 3"/>
          <p:cNvSpPr>
            <a:spLocks noGrp="1"/>
          </p:cNvSpPr>
          <p:nvPr>
            <p:ph type="dt" sz="half" idx="10"/>
          </p:nvPr>
        </p:nvSpPr>
        <p:spPr/>
        <p:txBody>
          <a:bodyPr/>
          <a:lstStyle>
            <a:lvl1pPr>
              <a:defRPr/>
            </a:lvl1pPr>
          </a:lstStyle>
          <a:p>
            <a:pPr>
              <a:defRPr/>
            </a:pPr>
            <a:fld id="{F72E0977-C7CD-453A-932D-BA7466A2FF3C}" type="datetimeFigureOut">
              <a:rPr lang="en-US"/>
              <a:pPr>
                <a:defRPr/>
              </a:pPr>
              <a:t>3/15/2020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6278213-06D3-4E31-BEB3-554E136DC780}" type="slidenum">
              <a:rPr lang="en-US"/>
              <a:pPr>
                <a:defRPr/>
              </a:pPr>
              <a:t>‹#›</a:t>
            </a:fld>
            <a:endParaRPr lang="en-US" dirty="0"/>
          </a:p>
        </p:txBody>
      </p:sp>
    </p:spTree>
    <p:extLst>
      <p:ext uri="{BB962C8B-B14F-4D97-AF65-F5344CB8AC3E}">
        <p14:creationId xmlns:p14="http://schemas.microsoft.com/office/powerpoint/2010/main" val="1112225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zh-CN"/>
          </a:p>
        </p:txBody>
      </p:sp>
      <p:sp>
        <p:nvSpPr>
          <p:cNvPr id="6" name="Footer Placeholder 4"/>
          <p:cNvSpPr>
            <a:spLocks noGrp="1"/>
          </p:cNvSpPr>
          <p:nvPr>
            <p:ph type="ftr" sz="quarter" idx="11"/>
          </p:nvPr>
        </p:nvSpPr>
        <p:spPr/>
        <p:txBody>
          <a:bodyPr/>
          <a:lstStyle>
            <a:lvl1pPr>
              <a:defRPr/>
            </a:lvl1pPr>
          </a:lstStyle>
          <a:p>
            <a:pPr>
              <a:defRPr/>
            </a:pPr>
            <a:endParaRPr lang="en-US" altLang="zh-CN"/>
          </a:p>
        </p:txBody>
      </p:sp>
      <p:sp>
        <p:nvSpPr>
          <p:cNvPr id="7" name="Slide Number Placeholder 5"/>
          <p:cNvSpPr>
            <a:spLocks noGrp="1"/>
          </p:cNvSpPr>
          <p:nvPr>
            <p:ph type="sldNum" sz="quarter" idx="12"/>
          </p:nvPr>
        </p:nvSpPr>
        <p:spPr/>
        <p:txBody>
          <a:bodyPr/>
          <a:lstStyle>
            <a:lvl1pPr>
              <a:defRPr/>
            </a:lvl1pPr>
          </a:lstStyle>
          <a:p>
            <a:pPr>
              <a:defRPr/>
            </a:pPr>
            <a:fld id="{157BA3CE-B860-4ED2-BAA4-EF201E383064}" type="slidenum">
              <a:rPr lang="en-US" altLang="zh-CN"/>
              <a:pPr>
                <a:defRPr/>
              </a:pPr>
              <a:t>‹#›</a:t>
            </a:fld>
            <a:endParaRPr lang="en-US" altLang="zh-CN"/>
          </a:p>
        </p:txBody>
      </p:sp>
    </p:spTree>
    <p:extLst>
      <p:ext uri="{BB962C8B-B14F-4D97-AF65-F5344CB8AC3E}">
        <p14:creationId xmlns:p14="http://schemas.microsoft.com/office/powerpoint/2010/main" val="368570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22960" y="2582334"/>
            <a:ext cx="3703320" cy="32867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63440" y="2582334"/>
            <a:ext cx="3703320" cy="328676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ltLang="zh-CN"/>
          </a:p>
        </p:txBody>
      </p:sp>
      <p:sp>
        <p:nvSpPr>
          <p:cNvPr id="8" name="Footer Placeholder 4"/>
          <p:cNvSpPr>
            <a:spLocks noGrp="1"/>
          </p:cNvSpPr>
          <p:nvPr>
            <p:ph type="ftr" sz="quarter" idx="11"/>
          </p:nvPr>
        </p:nvSpPr>
        <p:spPr/>
        <p:txBody>
          <a:bodyPr/>
          <a:lstStyle>
            <a:lvl1pPr>
              <a:defRPr/>
            </a:lvl1pPr>
          </a:lstStyle>
          <a:p>
            <a:pPr>
              <a:defRPr/>
            </a:pPr>
            <a:endParaRPr lang="en-US" altLang="zh-CN"/>
          </a:p>
        </p:txBody>
      </p:sp>
      <p:sp>
        <p:nvSpPr>
          <p:cNvPr id="9" name="Slide Number Placeholder 5"/>
          <p:cNvSpPr>
            <a:spLocks noGrp="1"/>
          </p:cNvSpPr>
          <p:nvPr>
            <p:ph type="sldNum" sz="quarter" idx="12"/>
          </p:nvPr>
        </p:nvSpPr>
        <p:spPr/>
        <p:txBody>
          <a:bodyPr/>
          <a:lstStyle>
            <a:lvl1pPr>
              <a:defRPr/>
            </a:lvl1pPr>
          </a:lstStyle>
          <a:p>
            <a:pPr>
              <a:defRPr/>
            </a:pPr>
            <a:fld id="{CD795575-B6C4-463B-B38F-7B211A3D4D94}" type="slidenum">
              <a:rPr lang="en-US" altLang="zh-CN"/>
              <a:pPr>
                <a:defRPr/>
              </a:pPr>
              <a:t>‹#›</a:t>
            </a:fld>
            <a:endParaRPr lang="en-US" altLang="zh-CN"/>
          </a:p>
        </p:txBody>
      </p:sp>
    </p:spTree>
    <p:extLst>
      <p:ext uri="{BB962C8B-B14F-4D97-AF65-F5344CB8AC3E}">
        <p14:creationId xmlns:p14="http://schemas.microsoft.com/office/powerpoint/2010/main" val="818599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ltLang="zh-CN"/>
          </a:p>
        </p:txBody>
      </p:sp>
      <p:sp>
        <p:nvSpPr>
          <p:cNvPr id="4" name="Footer Placeholder 4"/>
          <p:cNvSpPr>
            <a:spLocks noGrp="1"/>
          </p:cNvSpPr>
          <p:nvPr>
            <p:ph type="ftr" sz="quarter" idx="11"/>
          </p:nvPr>
        </p:nvSpPr>
        <p:spPr/>
        <p:txBody>
          <a:bodyPr/>
          <a:lstStyle>
            <a:lvl1pPr>
              <a:defRPr/>
            </a:lvl1pPr>
          </a:lstStyle>
          <a:p>
            <a:pPr>
              <a:defRPr/>
            </a:pPr>
            <a:endParaRPr lang="en-US" altLang="zh-CN"/>
          </a:p>
        </p:txBody>
      </p:sp>
      <p:sp>
        <p:nvSpPr>
          <p:cNvPr id="5" name="Slide Number Placeholder 5"/>
          <p:cNvSpPr>
            <a:spLocks noGrp="1"/>
          </p:cNvSpPr>
          <p:nvPr>
            <p:ph type="sldNum" sz="quarter" idx="12"/>
          </p:nvPr>
        </p:nvSpPr>
        <p:spPr/>
        <p:txBody>
          <a:bodyPr/>
          <a:lstStyle>
            <a:lvl1pPr>
              <a:defRPr/>
            </a:lvl1pPr>
          </a:lstStyle>
          <a:p>
            <a:pPr>
              <a:defRPr/>
            </a:pPr>
            <a:fld id="{395F72E1-68C0-48E7-9585-2F5B5EB370A0}" type="slidenum">
              <a:rPr lang="en-US" altLang="zh-CN"/>
              <a:pPr>
                <a:defRPr/>
              </a:pPr>
              <a:t>‹#›</a:t>
            </a:fld>
            <a:endParaRPr lang="en-US" altLang="zh-CN"/>
          </a:p>
        </p:txBody>
      </p:sp>
    </p:spTree>
    <p:extLst>
      <p:ext uri="{BB962C8B-B14F-4D97-AF65-F5344CB8AC3E}">
        <p14:creationId xmlns:p14="http://schemas.microsoft.com/office/powerpoint/2010/main" val="4004788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4"/>
          <p:cNvSpPr/>
          <p:nvPr/>
        </p:nvSpPr>
        <p:spPr>
          <a:xfrm>
            <a:off x="3175" y="6400800"/>
            <a:ext cx="9140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5"/>
          <p:cNvSpPr/>
          <p:nvPr/>
        </p:nvSpPr>
        <p:spPr>
          <a:xfrm>
            <a:off x="0" y="6334125"/>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 name="Straight Connector 8"/>
          <p:cNvCxnSpPr/>
          <p:nvPr userDrawn="1"/>
        </p:nvCxnSpPr>
        <p:spPr>
          <a:xfrm>
            <a:off x="179388" y="1341438"/>
            <a:ext cx="87852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Date Placeholder 6"/>
          <p:cNvSpPr>
            <a:spLocks noGrp="1"/>
          </p:cNvSpPr>
          <p:nvPr>
            <p:ph type="dt" sz="half" idx="10"/>
          </p:nvPr>
        </p:nvSpPr>
        <p:spPr/>
        <p:txBody>
          <a:bodyPr/>
          <a:lstStyle>
            <a:lvl1pPr>
              <a:defRPr/>
            </a:lvl1pPr>
          </a:lstStyle>
          <a:p>
            <a:pPr>
              <a:defRPr/>
            </a:pPr>
            <a:endParaRPr lang="en-US" altLang="zh-CN"/>
          </a:p>
        </p:txBody>
      </p:sp>
      <p:sp>
        <p:nvSpPr>
          <p:cNvPr id="6" name="Footer Placeholder 7"/>
          <p:cNvSpPr>
            <a:spLocks noGrp="1"/>
          </p:cNvSpPr>
          <p:nvPr>
            <p:ph type="ftr" sz="quarter" idx="11"/>
          </p:nvPr>
        </p:nvSpPr>
        <p:spPr/>
        <p:txBody>
          <a:bodyPr/>
          <a:lstStyle>
            <a:lvl1pPr>
              <a:defRPr>
                <a:solidFill>
                  <a:srgbClr val="FFFFFF"/>
                </a:solidFill>
              </a:defRPr>
            </a:lvl1pPr>
          </a:lstStyle>
          <a:p>
            <a:pPr>
              <a:defRPr/>
            </a:pPr>
            <a:endParaRPr lang="en-US" altLang="zh-CN"/>
          </a:p>
        </p:txBody>
      </p:sp>
      <p:sp>
        <p:nvSpPr>
          <p:cNvPr id="7" name="Slide Number Placeholder 8"/>
          <p:cNvSpPr>
            <a:spLocks noGrp="1"/>
          </p:cNvSpPr>
          <p:nvPr>
            <p:ph type="sldNum" sz="quarter" idx="12"/>
          </p:nvPr>
        </p:nvSpPr>
        <p:spPr/>
        <p:txBody>
          <a:bodyPr/>
          <a:lstStyle>
            <a:lvl1pPr>
              <a:defRPr/>
            </a:lvl1pPr>
          </a:lstStyle>
          <a:p>
            <a:pPr>
              <a:defRPr/>
            </a:pPr>
            <a:fld id="{227CCA5D-3CA8-43D5-B8C4-42B5FDDAFD89}" type="slidenum">
              <a:rPr lang="en-US" altLang="zh-CN"/>
              <a:pPr>
                <a:defRPr/>
              </a:pPr>
              <a:t>‹#›</a:t>
            </a:fld>
            <a:endParaRPr lang="en-US" altLang="zh-CN"/>
          </a:p>
        </p:txBody>
      </p:sp>
    </p:spTree>
    <p:extLst>
      <p:ext uri="{BB962C8B-B14F-4D97-AF65-F5344CB8AC3E}">
        <p14:creationId xmlns:p14="http://schemas.microsoft.com/office/powerpoint/2010/main" val="1900060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Rectangle 7"/>
          <p:cNvSpPr/>
          <p:nvPr/>
        </p:nvSpPr>
        <p:spPr>
          <a:xfrm>
            <a:off x="0" y="0"/>
            <a:ext cx="3038475"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3030538" y="0"/>
            <a:ext cx="47625"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7" name="Date Placeholder 4"/>
          <p:cNvSpPr>
            <a:spLocks noGrp="1"/>
          </p:cNvSpPr>
          <p:nvPr>
            <p:ph type="dt" sz="half" idx="10"/>
          </p:nvPr>
        </p:nvSpPr>
        <p:spPr>
          <a:xfrm>
            <a:off x="349250" y="6459538"/>
            <a:ext cx="1963738" cy="365125"/>
          </a:xfrm>
        </p:spPr>
        <p:txBody>
          <a:bodyPr/>
          <a:lstStyle>
            <a:lvl1pPr algn="l">
              <a:defRPr/>
            </a:lvl1pPr>
          </a:lstStyle>
          <a:p>
            <a:pPr>
              <a:defRPr/>
            </a:pPr>
            <a:endParaRPr lang="en-US" altLang="zh-CN"/>
          </a:p>
        </p:txBody>
      </p:sp>
      <p:sp>
        <p:nvSpPr>
          <p:cNvPr id="8" name="Footer Placeholder 5"/>
          <p:cNvSpPr>
            <a:spLocks noGrp="1"/>
          </p:cNvSpPr>
          <p:nvPr>
            <p:ph type="ftr" sz="quarter" idx="11"/>
          </p:nvPr>
        </p:nvSpPr>
        <p:spPr>
          <a:xfrm>
            <a:off x="3600450" y="6459538"/>
            <a:ext cx="3486150" cy="365125"/>
          </a:xfrm>
        </p:spPr>
        <p:txBody>
          <a:bodyPr/>
          <a:lstStyle>
            <a:lvl1pPr algn="l">
              <a:defRPr>
                <a:solidFill>
                  <a:schemeClr val="tx2"/>
                </a:solidFill>
              </a:defRPr>
            </a:lvl1pPr>
          </a:lstStyle>
          <a:p>
            <a:pPr>
              <a:defRPr/>
            </a:pPr>
            <a:endParaRPr lang="en-US" altLang="zh-CN"/>
          </a:p>
        </p:txBody>
      </p:sp>
      <p:sp>
        <p:nvSpPr>
          <p:cNvPr id="9" name="Slide Number Placeholder 6"/>
          <p:cNvSpPr>
            <a:spLocks noGrp="1"/>
          </p:cNvSpPr>
          <p:nvPr>
            <p:ph type="sldNum" sz="quarter" idx="12"/>
          </p:nvPr>
        </p:nvSpPr>
        <p:spPr/>
        <p:txBody>
          <a:bodyPr/>
          <a:lstStyle>
            <a:lvl1pPr>
              <a:defRPr>
                <a:solidFill>
                  <a:schemeClr val="tx2"/>
                </a:solidFill>
              </a:defRPr>
            </a:lvl1pPr>
          </a:lstStyle>
          <a:p>
            <a:pPr>
              <a:defRPr/>
            </a:pPr>
            <a:fld id="{1DA221B1-9A52-4584-BF44-B33E8C7FE489}" type="slidenum">
              <a:rPr lang="en-US" altLang="zh-CN"/>
              <a:pPr>
                <a:defRPr/>
              </a:pPr>
              <a:t>‹#›</a:t>
            </a:fld>
            <a:endParaRPr lang="en-US" altLang="zh-CN"/>
          </a:p>
        </p:txBody>
      </p:sp>
    </p:spTree>
    <p:extLst>
      <p:ext uri="{BB962C8B-B14F-4D97-AF65-F5344CB8AC3E}">
        <p14:creationId xmlns:p14="http://schemas.microsoft.com/office/powerpoint/2010/main" val="1769736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Rectangle 7"/>
          <p:cNvSpPr/>
          <p:nvPr/>
        </p:nvSpPr>
        <p:spPr>
          <a:xfrm>
            <a:off x="0" y="4953000"/>
            <a:ext cx="9142413"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0" y="4914900"/>
            <a:ext cx="9142413"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7" name="Date Placeholder 4"/>
          <p:cNvSpPr>
            <a:spLocks noGrp="1"/>
          </p:cNvSpPr>
          <p:nvPr>
            <p:ph type="dt" sz="half" idx="10"/>
          </p:nvPr>
        </p:nvSpPr>
        <p:spPr/>
        <p:txBody>
          <a:bodyPr/>
          <a:lstStyle>
            <a:lvl1pPr>
              <a:defRPr/>
            </a:lvl1pPr>
          </a:lstStyle>
          <a:p>
            <a:pPr>
              <a:defRPr/>
            </a:pPr>
            <a:endParaRPr lang="en-US" altLang="zh-CN"/>
          </a:p>
        </p:txBody>
      </p:sp>
      <p:sp>
        <p:nvSpPr>
          <p:cNvPr id="8" name="Footer Placeholder 5"/>
          <p:cNvSpPr>
            <a:spLocks noGrp="1"/>
          </p:cNvSpPr>
          <p:nvPr>
            <p:ph type="ftr" sz="quarter" idx="11"/>
          </p:nvPr>
        </p:nvSpPr>
        <p:spPr/>
        <p:txBody>
          <a:bodyPr/>
          <a:lstStyle>
            <a:lvl1pPr>
              <a:defRPr/>
            </a:lvl1pPr>
          </a:lstStyle>
          <a:p>
            <a:pPr>
              <a:defRPr/>
            </a:pPr>
            <a:endParaRPr lang="en-US" altLang="zh-CN"/>
          </a:p>
        </p:txBody>
      </p:sp>
      <p:sp>
        <p:nvSpPr>
          <p:cNvPr id="9" name="Slide Number Placeholder 6"/>
          <p:cNvSpPr>
            <a:spLocks noGrp="1"/>
          </p:cNvSpPr>
          <p:nvPr>
            <p:ph type="sldNum" sz="quarter" idx="12"/>
          </p:nvPr>
        </p:nvSpPr>
        <p:spPr/>
        <p:txBody>
          <a:bodyPr/>
          <a:lstStyle>
            <a:lvl1pPr>
              <a:defRPr/>
            </a:lvl1pPr>
          </a:lstStyle>
          <a:p>
            <a:pPr>
              <a:defRPr/>
            </a:pPr>
            <a:fld id="{46D31620-63B8-4EEE-BBC1-5A8DD4D5995E}" type="slidenum">
              <a:rPr lang="en-US" altLang="zh-CN"/>
              <a:pPr>
                <a:defRPr/>
              </a:pPr>
              <a:t>‹#›</a:t>
            </a:fld>
            <a:endParaRPr lang="en-US" altLang="zh-CN"/>
          </a:p>
        </p:txBody>
      </p:sp>
    </p:spTree>
    <p:extLst>
      <p:ext uri="{BB962C8B-B14F-4D97-AF65-F5344CB8AC3E}">
        <p14:creationId xmlns:p14="http://schemas.microsoft.com/office/powerpoint/2010/main" val="685176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125"/>
            <a:ext cx="9144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325" y="287338"/>
            <a:ext cx="7543800" cy="884237"/>
          </a:xfrm>
          <a:prstGeom prst="rect">
            <a:avLst/>
          </a:prstGeom>
        </p:spPr>
        <p:txBody>
          <a:bodyPr vert="horz" lIns="91440" tIns="45720" rIns="91440" bIns="45720" rtlCol="0" anchor="b">
            <a:normAutofit/>
          </a:bodyPr>
          <a:lstStyle/>
          <a:p>
            <a:r>
              <a:rPr lang="zh-CN" altLang="en-US" dirty="0" smtClean="0"/>
              <a:t>单击此处编辑母版标题样式</a:t>
            </a:r>
            <a:endParaRPr lang="en-US" dirty="0"/>
          </a:p>
        </p:txBody>
      </p:sp>
      <p:sp>
        <p:nvSpPr>
          <p:cNvPr id="1029" name="Text Placeholder 2"/>
          <p:cNvSpPr>
            <a:spLocks noGrp="1"/>
          </p:cNvSpPr>
          <p:nvPr>
            <p:ph type="body" idx="1"/>
          </p:nvPr>
        </p:nvSpPr>
        <p:spPr bwMode="auto">
          <a:xfrm>
            <a:off x="822325" y="1509713"/>
            <a:ext cx="7543800"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22325" y="6459538"/>
            <a:ext cx="1854200" cy="365125"/>
          </a:xfrm>
          <a:prstGeom prst="rect">
            <a:avLst/>
          </a:prstGeom>
        </p:spPr>
        <p:txBody>
          <a:bodyPr vert="horz" lIns="91440" tIns="45720" rIns="91440" bIns="45720" rtlCol="0" anchor="ctr"/>
          <a:lstStyle>
            <a:lvl1pPr algn="l">
              <a:defRPr sz="900">
                <a:solidFill>
                  <a:srgbClr val="FFFFFF"/>
                </a:solidFill>
              </a:defRPr>
            </a:lvl1pPr>
          </a:lstStyle>
          <a:p>
            <a:pPr>
              <a:defRPr/>
            </a:pPr>
            <a:endParaRPr lang="en-US" altLang="zh-CN"/>
          </a:p>
        </p:txBody>
      </p:sp>
      <p:sp>
        <p:nvSpPr>
          <p:cNvPr id="5" name="Footer Placeholder 4"/>
          <p:cNvSpPr>
            <a:spLocks noGrp="1"/>
          </p:cNvSpPr>
          <p:nvPr>
            <p:ph type="ftr" sz="quarter" idx="3"/>
          </p:nvPr>
        </p:nvSpPr>
        <p:spPr>
          <a:xfrm>
            <a:off x="2765425" y="6459538"/>
            <a:ext cx="3616325"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ltLang="zh-CN"/>
          </a:p>
        </p:txBody>
      </p:sp>
      <p:sp>
        <p:nvSpPr>
          <p:cNvPr id="6" name="Slide Number Placeholder 5"/>
          <p:cNvSpPr>
            <a:spLocks noGrp="1"/>
          </p:cNvSpPr>
          <p:nvPr>
            <p:ph type="sldNum" sz="quarter" idx="4"/>
          </p:nvPr>
        </p:nvSpPr>
        <p:spPr>
          <a:xfrm>
            <a:off x="7424738" y="6459538"/>
            <a:ext cx="984250" cy="365125"/>
          </a:xfrm>
          <a:prstGeom prst="rect">
            <a:avLst/>
          </a:prstGeom>
        </p:spPr>
        <p:txBody>
          <a:bodyPr vert="horz" lIns="91440" tIns="45720" rIns="91440" bIns="45720" rtlCol="0" anchor="ctr"/>
          <a:lstStyle>
            <a:lvl1pPr algn="r">
              <a:defRPr sz="1050">
                <a:solidFill>
                  <a:srgbClr val="FFFFFF"/>
                </a:solidFill>
              </a:defRPr>
            </a:lvl1pPr>
          </a:lstStyle>
          <a:p>
            <a:pPr>
              <a:defRPr/>
            </a:pPr>
            <a:fld id="{C00AC852-647F-4CCE-B684-3C150897648C}" type="slidenum">
              <a:rPr lang="en-US" altLang="zh-CN"/>
              <a:pPr>
                <a:defRPr/>
              </a:pPr>
              <a:t>‹#›</a:t>
            </a:fld>
            <a:endParaRPr lang="en-US" altLang="zh-CN"/>
          </a:p>
        </p:txBody>
      </p:sp>
      <p:cxnSp>
        <p:nvCxnSpPr>
          <p:cNvPr id="12" name="Straight Connector 8"/>
          <p:cNvCxnSpPr/>
          <p:nvPr/>
        </p:nvCxnSpPr>
        <p:spPr>
          <a:xfrm>
            <a:off x="179388" y="1341438"/>
            <a:ext cx="8785225"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67" r:id="rId4"/>
    <p:sldLayoutId id="2147483868" r:id="rId5"/>
    <p:sldLayoutId id="2147483869" r:id="rId6"/>
    <p:sldLayoutId id="2147483874" r:id="rId7"/>
    <p:sldLayoutId id="2147483875" r:id="rId8"/>
    <p:sldLayoutId id="2147483876" r:id="rId9"/>
    <p:sldLayoutId id="2147483870" r:id="rId10"/>
    <p:sldLayoutId id="2147483877" r:id="rId11"/>
    <p:sldLayoutId id="2147483878" r:id="rId12"/>
  </p:sldLayoutIdLst>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5pPr>
      <a:lvl6pPr marL="457200" algn="l" rtl="0" eaLnBrk="1" fontAlgn="base" hangingPunct="1">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6pPr>
      <a:lvl7pPr marL="914400" algn="l" rtl="0" eaLnBrk="1" fontAlgn="base" hangingPunct="1">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7pPr>
      <a:lvl8pPr marL="1371600" algn="l" rtl="0" eaLnBrk="1" fontAlgn="base" hangingPunct="1">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8pPr>
      <a:lvl9pPr marL="1828800" algn="l" rtl="0" eaLnBrk="1" fontAlgn="base" hangingPunct="1">
        <a:lnSpc>
          <a:spcPct val="85000"/>
        </a:lnSpc>
        <a:spcBef>
          <a:spcPct val="0"/>
        </a:spcBef>
        <a:spcAft>
          <a:spcPct val="0"/>
        </a:spcAft>
        <a:defRPr sz="4800">
          <a:solidFill>
            <a:srgbClr val="404040"/>
          </a:solidFill>
          <a:latin typeface="Calibri Light" panose="020F0302020204030204" pitchFamily="34" charset="0"/>
          <a:ea typeface="宋体" panose="02010600030101010101" pitchFamily="2" charset="-122"/>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9.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1.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2.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3.wmf"/></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6.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7.w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第</a:t>
            </a:r>
            <a:r>
              <a:rPr lang="en-US" altLang="zh-CN" dirty="0" smtClean="0"/>
              <a:t>2</a:t>
            </a:r>
            <a:r>
              <a:rPr lang="zh-CN" altLang="en-US" dirty="0" smtClean="0"/>
              <a:t>章 </a:t>
            </a:r>
            <a:r>
              <a:rPr lang="en-US" altLang="zh-CN" dirty="0" smtClean="0"/>
              <a:t>WebGIS</a:t>
            </a:r>
            <a:r>
              <a:rPr lang="zh-CN" altLang="en-US" dirty="0" smtClean="0"/>
              <a:t>体系架构</a:t>
            </a:r>
            <a:endParaRPr lang="zh-CN" altLang="en-US" dirty="0" smtClean="0"/>
          </a:p>
        </p:txBody>
      </p:sp>
      <p:sp>
        <p:nvSpPr>
          <p:cNvPr id="12291" name="Rectangle 3"/>
          <p:cNvSpPr>
            <a:spLocks noChangeArrowheads="1"/>
          </p:cNvSpPr>
          <p:nvPr/>
        </p:nvSpPr>
        <p:spPr bwMode="auto">
          <a:xfrm>
            <a:off x="468313" y="1844675"/>
            <a:ext cx="7659687"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spcBef>
                <a:spcPct val="20000"/>
              </a:spcBef>
              <a:buClr>
                <a:schemeClr val="folHlink"/>
              </a:buClr>
              <a:buSzPct val="60000"/>
              <a:buFont typeface="Wingdings" panose="05000000000000000000" pitchFamily="2" charset="2"/>
              <a:buChar char="n"/>
            </a:pPr>
            <a:r>
              <a:rPr kumimoji="1" lang="en-US" altLang="zh-CN" sz="3200">
                <a:latin typeface="Tahoma" panose="020B0604030504040204" pitchFamily="34" charset="0"/>
                <a:ea typeface="黑体" panose="02010609060101010101" pitchFamily="49" charset="-122"/>
              </a:rPr>
              <a:t>WebGIS</a:t>
            </a:r>
            <a:r>
              <a:rPr kumimoji="1" lang="zh-CN" altLang="en-US" sz="3200">
                <a:latin typeface="Tahoma" panose="020B0604030504040204" pitchFamily="34" charset="0"/>
                <a:ea typeface="黑体" panose="02010609060101010101" pitchFamily="49" charset="-122"/>
              </a:rPr>
              <a:t>架构和组成</a:t>
            </a:r>
            <a:endParaRPr kumimoji="1" lang="en-US" altLang="zh-CN" sz="3200">
              <a:latin typeface="Tahoma" panose="020B0604030504040204" pitchFamily="34" charset="0"/>
              <a:ea typeface="黑体" panose="02010609060101010101" pitchFamily="49" charset="-122"/>
            </a:endParaRPr>
          </a:p>
          <a:p>
            <a:pPr eaLnBrk="1" hangingPunct="1">
              <a:spcBef>
                <a:spcPct val="20000"/>
              </a:spcBef>
              <a:buClr>
                <a:schemeClr val="folHlink"/>
              </a:buClr>
              <a:buSzPct val="60000"/>
              <a:buFont typeface="Wingdings" panose="05000000000000000000" pitchFamily="2" charset="2"/>
              <a:buChar char="n"/>
            </a:pPr>
            <a:r>
              <a:rPr kumimoji="1" lang="en-US" altLang="zh-CN" sz="3200">
                <a:latin typeface="Tahoma" panose="020B0604030504040204" pitchFamily="34" charset="0"/>
                <a:ea typeface="黑体" panose="02010609060101010101" pitchFamily="49" charset="-122"/>
              </a:rPr>
              <a:t>WebGIS</a:t>
            </a:r>
            <a:r>
              <a:rPr kumimoji="1" lang="zh-CN" altLang="en-US" sz="3200">
                <a:latin typeface="Tahoma" panose="020B0604030504040204" pitchFamily="34" charset="0"/>
                <a:ea typeface="黑体" panose="02010609060101010101" pitchFamily="49" charset="-122"/>
              </a:rPr>
              <a:t>基本实现方式</a:t>
            </a:r>
            <a:endParaRPr kumimoji="1" lang="en-US" altLang="zh-CN" sz="3200">
              <a:latin typeface="Tahoma" panose="020B0604030504040204" pitchFamily="34" charset="0"/>
              <a:ea typeface="黑体" panose="02010609060101010101" pitchFamily="49" charset="-122"/>
            </a:endParaRPr>
          </a:p>
          <a:p>
            <a:pPr eaLnBrk="1" hangingPunct="1">
              <a:spcBef>
                <a:spcPct val="20000"/>
              </a:spcBef>
              <a:buClr>
                <a:schemeClr val="folHlink"/>
              </a:buClr>
              <a:buSzPct val="60000"/>
              <a:buFont typeface="Wingdings" panose="05000000000000000000" pitchFamily="2" charset="2"/>
              <a:buChar char="n"/>
            </a:pPr>
            <a:r>
              <a:rPr kumimoji="1" lang="zh-CN" altLang="en-US" sz="3200">
                <a:latin typeface="Tahoma" panose="020B0604030504040204" pitchFamily="34" charset="0"/>
                <a:ea typeface="黑体" panose="02010609060101010101" pitchFamily="49" charset="-122"/>
              </a:rPr>
              <a:t>分布式</a:t>
            </a:r>
            <a:r>
              <a:rPr kumimoji="1" lang="en-US" altLang="zh-CN" sz="3200">
                <a:latin typeface="Tahoma" panose="020B0604030504040204" pitchFamily="34" charset="0"/>
                <a:ea typeface="黑体" panose="02010609060101010101" pitchFamily="49" charset="-122"/>
              </a:rPr>
              <a:t>WebGIS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822325" y="287338"/>
            <a:ext cx="7543800" cy="909637"/>
          </a:xfrm>
        </p:spPr>
        <p:txBody>
          <a:bodyPr/>
          <a:lstStyle/>
          <a:p>
            <a:pPr eaLnBrk="1" fontAlgn="auto" hangingPunct="1">
              <a:spcAft>
                <a:spcPts val="0"/>
              </a:spcAft>
              <a:defRPr/>
            </a:pPr>
            <a:r>
              <a:rPr lang="en-US" altLang="zh-CN" sz="4000" b="1" dirty="0" smtClean="0">
                <a:solidFill>
                  <a:schemeClr val="hlink"/>
                </a:solidFill>
                <a:latin typeface="宋体" charset="-122"/>
              </a:rPr>
              <a:t>2.2 WebGIS</a:t>
            </a:r>
            <a:r>
              <a:rPr lang="zh-CN" altLang="en-US" sz="4000" b="1" dirty="0" smtClean="0">
                <a:solidFill>
                  <a:schemeClr val="hlink"/>
                </a:solidFill>
                <a:latin typeface="宋体" charset="-122"/>
              </a:rPr>
              <a:t>实现技术</a:t>
            </a:r>
          </a:p>
        </p:txBody>
      </p:sp>
      <p:sp>
        <p:nvSpPr>
          <p:cNvPr id="47107" name="Rectangle 3"/>
          <p:cNvSpPr>
            <a:spLocks noGrp="1" noChangeArrowheads="1"/>
          </p:cNvSpPr>
          <p:nvPr>
            <p:ph idx="1"/>
          </p:nvPr>
        </p:nvSpPr>
        <p:spPr>
          <a:xfrm>
            <a:off x="822325" y="1846263"/>
            <a:ext cx="7710488" cy="2951162"/>
          </a:xfrm>
        </p:spPr>
        <p:txBody>
          <a:bodyPr rtlCol="0">
            <a:normAutofit/>
          </a:bodyPr>
          <a:lstStyle/>
          <a:p>
            <a:pPr marL="0" indent="0" eaLnBrk="1" fontAlgn="auto" hangingPunct="1">
              <a:buClr>
                <a:schemeClr val="folHlink"/>
              </a:buClr>
              <a:buFont typeface="Calibri" panose="020F0502020204030204" pitchFamily="34" charset="0"/>
              <a:buNone/>
              <a:defRPr/>
            </a:pPr>
            <a:r>
              <a:rPr lang="zh-CN" altLang="en-US" sz="2400" dirty="0" smtClean="0">
                <a:solidFill>
                  <a:schemeClr val="tx1"/>
                </a:solidFill>
                <a:latin typeface="+mn-ea"/>
              </a:rPr>
              <a:t>按照</a:t>
            </a:r>
            <a:r>
              <a:rPr lang="en-US" altLang="zh-CN" sz="2400" dirty="0" smtClean="0">
                <a:solidFill>
                  <a:schemeClr val="tx1"/>
                </a:solidFill>
                <a:latin typeface="+mn-ea"/>
              </a:rPr>
              <a:t>GIS</a:t>
            </a:r>
            <a:r>
              <a:rPr lang="zh-CN" altLang="en-US" sz="2400" dirty="0" smtClean="0">
                <a:solidFill>
                  <a:schemeClr val="tx1"/>
                </a:solidFill>
                <a:latin typeface="+mn-ea"/>
              </a:rPr>
              <a:t>功能实现的部署位置，</a:t>
            </a:r>
            <a:r>
              <a:rPr lang="en-US" altLang="zh-CN" sz="2400" dirty="0" smtClean="0">
                <a:solidFill>
                  <a:schemeClr val="tx1"/>
                </a:solidFill>
                <a:latin typeface="+mn-ea"/>
              </a:rPr>
              <a:t>WebGIS </a:t>
            </a:r>
            <a:r>
              <a:rPr lang="zh-CN" altLang="en-US" sz="2400" dirty="0">
                <a:solidFill>
                  <a:schemeClr val="tx1"/>
                </a:solidFill>
                <a:latin typeface="+mn-ea"/>
              </a:rPr>
              <a:t>实现模式有</a:t>
            </a:r>
            <a:r>
              <a:rPr lang="zh-CN" altLang="en-US" sz="2400" dirty="0" smtClean="0">
                <a:solidFill>
                  <a:schemeClr val="tx1"/>
                </a:solidFill>
                <a:latin typeface="+mn-ea"/>
              </a:rPr>
              <a:t>两种：</a:t>
            </a:r>
            <a:endParaRPr lang="en-US" altLang="zh-CN" sz="2400" dirty="0">
              <a:solidFill>
                <a:schemeClr val="tx1"/>
              </a:solidFill>
              <a:latin typeface="+mn-ea"/>
            </a:endParaRPr>
          </a:p>
          <a:p>
            <a:pPr marL="0" indent="0" eaLnBrk="1" fontAlgn="auto" hangingPunct="1">
              <a:buClr>
                <a:schemeClr val="folHlink"/>
              </a:buClr>
              <a:buFont typeface="Calibri" panose="020F0502020204030204" pitchFamily="34" charset="0"/>
              <a:buNone/>
              <a:defRPr/>
            </a:pPr>
            <a:r>
              <a:rPr lang="en-US" altLang="zh-CN" sz="2400" dirty="0" smtClean="0">
                <a:solidFill>
                  <a:schemeClr val="tx1"/>
                </a:solidFill>
                <a:latin typeface="+mn-ea"/>
              </a:rPr>
              <a:t>1</a:t>
            </a:r>
            <a:r>
              <a:rPr lang="zh-CN" altLang="en-US" sz="2400" dirty="0" smtClean="0">
                <a:solidFill>
                  <a:schemeClr val="tx1"/>
                </a:solidFill>
                <a:latin typeface="+mn-ea"/>
              </a:rPr>
              <a:t>、服务器端模式</a:t>
            </a:r>
            <a:endParaRPr lang="en-US" altLang="zh-CN" sz="2400" dirty="0" smtClean="0">
              <a:solidFill>
                <a:schemeClr val="tx1"/>
              </a:solidFill>
              <a:latin typeface="+mn-ea"/>
            </a:endParaRPr>
          </a:p>
          <a:p>
            <a:pPr marL="0" indent="0" eaLnBrk="1" fontAlgn="auto" hangingPunct="1">
              <a:buClr>
                <a:schemeClr val="folHlink"/>
              </a:buClr>
              <a:buFont typeface="Calibri" panose="020F0502020204030204" pitchFamily="34" charset="0"/>
              <a:buNone/>
              <a:defRPr/>
            </a:pPr>
            <a:r>
              <a:rPr lang="en-US" altLang="zh-CN" sz="2400" dirty="0">
                <a:solidFill>
                  <a:schemeClr val="tx1"/>
                </a:solidFill>
                <a:latin typeface="+mn-ea"/>
              </a:rPr>
              <a:t>	</a:t>
            </a:r>
            <a:r>
              <a:rPr lang="en-US" altLang="zh-CN" b="1" dirty="0">
                <a:solidFill>
                  <a:schemeClr val="hlink"/>
                </a:solidFill>
                <a:latin typeface="+mn-ea"/>
              </a:rPr>
              <a:t> CGI</a:t>
            </a:r>
            <a:r>
              <a:rPr lang="zh-CN" altLang="en-US" b="1" dirty="0">
                <a:latin typeface="+mn-ea"/>
              </a:rPr>
              <a:t>模式</a:t>
            </a:r>
            <a:r>
              <a:rPr lang="en-US" altLang="zh-CN" b="1" dirty="0">
                <a:latin typeface="+mn-ea"/>
              </a:rPr>
              <a:t>,</a:t>
            </a:r>
            <a:r>
              <a:rPr lang="en-US" altLang="zh-CN" b="1" dirty="0">
                <a:solidFill>
                  <a:schemeClr val="hlink"/>
                </a:solidFill>
                <a:latin typeface="+mn-ea"/>
              </a:rPr>
              <a:t> Server API</a:t>
            </a:r>
            <a:endParaRPr lang="zh-CN" altLang="en-US" dirty="0" smtClean="0">
              <a:solidFill>
                <a:schemeClr val="tx1"/>
              </a:solidFill>
              <a:latin typeface="+mn-ea"/>
            </a:endParaRPr>
          </a:p>
          <a:p>
            <a:pPr marL="0" indent="0" eaLnBrk="1" fontAlgn="auto" hangingPunct="1">
              <a:buClr>
                <a:schemeClr val="folHlink"/>
              </a:buClr>
              <a:buFont typeface="Calibri" panose="020F0502020204030204" pitchFamily="34" charset="0"/>
              <a:buNone/>
              <a:defRPr/>
            </a:pPr>
            <a:r>
              <a:rPr lang="en-US" altLang="zh-CN" sz="2400" dirty="0" smtClean="0">
                <a:solidFill>
                  <a:schemeClr val="tx1"/>
                </a:solidFill>
                <a:latin typeface="+mn-ea"/>
              </a:rPr>
              <a:t>2</a:t>
            </a:r>
            <a:r>
              <a:rPr lang="zh-CN" altLang="en-US" sz="2400" dirty="0" smtClean="0">
                <a:solidFill>
                  <a:schemeClr val="tx1"/>
                </a:solidFill>
                <a:latin typeface="+mn-ea"/>
              </a:rPr>
              <a:t>、客户端模式</a:t>
            </a:r>
            <a:endParaRPr lang="en-US" altLang="zh-CN" sz="2400" dirty="0" smtClean="0">
              <a:solidFill>
                <a:schemeClr val="tx1"/>
              </a:solidFill>
              <a:latin typeface="+mn-ea"/>
            </a:endParaRPr>
          </a:p>
          <a:p>
            <a:pPr marL="0" indent="0" eaLnBrk="1" fontAlgn="auto" hangingPunct="1">
              <a:buClr>
                <a:schemeClr val="folHlink"/>
              </a:buClr>
              <a:buFont typeface="Calibri" panose="020F0502020204030204" pitchFamily="34" charset="0"/>
              <a:buNone/>
              <a:defRPr/>
            </a:pPr>
            <a:r>
              <a:rPr lang="en-US" altLang="zh-CN" sz="2400" dirty="0">
                <a:solidFill>
                  <a:schemeClr val="tx1"/>
                </a:solidFill>
                <a:latin typeface="+mn-ea"/>
              </a:rPr>
              <a:t>	</a:t>
            </a:r>
            <a:r>
              <a:rPr lang="en-US" altLang="zh-CN" sz="2400" b="1" dirty="0">
                <a:solidFill>
                  <a:schemeClr val="hlink"/>
                </a:solidFill>
                <a:latin typeface="+mn-ea"/>
              </a:rPr>
              <a:t> </a:t>
            </a:r>
            <a:r>
              <a:rPr lang="en-US" altLang="zh-CN" b="1" dirty="0">
                <a:solidFill>
                  <a:schemeClr val="hlink"/>
                </a:solidFill>
                <a:latin typeface="+mn-ea"/>
              </a:rPr>
              <a:t>Plug-in</a:t>
            </a:r>
            <a:r>
              <a:rPr lang="zh-CN" altLang="en-US" b="1" dirty="0">
                <a:latin typeface="+mn-ea"/>
              </a:rPr>
              <a:t>模式、</a:t>
            </a:r>
            <a:r>
              <a:rPr lang="en-US" altLang="zh-CN" b="1" dirty="0">
                <a:solidFill>
                  <a:schemeClr val="hlink"/>
                </a:solidFill>
                <a:latin typeface="+mn-ea"/>
              </a:rPr>
              <a:t>GIS Java Applet</a:t>
            </a:r>
            <a:r>
              <a:rPr lang="zh-CN" altLang="en-US" b="1" dirty="0">
                <a:latin typeface="+mn-ea"/>
              </a:rPr>
              <a:t>、</a:t>
            </a:r>
            <a:r>
              <a:rPr lang="en-US" altLang="zh-CN" b="1" dirty="0">
                <a:solidFill>
                  <a:schemeClr val="hlink"/>
                </a:solidFill>
                <a:latin typeface="+mn-ea"/>
              </a:rPr>
              <a:t>GIS ActiveX</a:t>
            </a:r>
            <a:r>
              <a:rPr lang="zh-CN" altLang="en-US" b="1" dirty="0" smtClean="0">
                <a:latin typeface="+mn-ea"/>
              </a:rPr>
              <a:t>控件</a:t>
            </a:r>
            <a:endParaRPr lang="en-US" altLang="zh-CN" b="1" dirty="0" smtClean="0">
              <a:latin typeface="+mn-ea"/>
            </a:endParaRPr>
          </a:p>
          <a:p>
            <a:pPr marL="0" indent="0" eaLnBrk="1" fontAlgn="auto" hangingPunct="1">
              <a:buClr>
                <a:schemeClr val="folHlink"/>
              </a:buClr>
              <a:buFont typeface="Calibri" panose="020F0502020204030204" pitchFamily="34" charset="0"/>
              <a:buNone/>
              <a:defRPr/>
            </a:pPr>
            <a:r>
              <a:rPr lang="en-US" altLang="zh-CN" b="1" dirty="0">
                <a:solidFill>
                  <a:schemeClr val="tx1"/>
                </a:solidFill>
                <a:latin typeface="+mn-ea"/>
              </a:rPr>
              <a:t>	</a:t>
            </a:r>
            <a:r>
              <a:rPr lang="en-US" altLang="zh-CN" b="1" dirty="0" smtClean="0">
                <a:solidFill>
                  <a:schemeClr val="tx1"/>
                </a:solidFill>
                <a:latin typeface="+mn-ea"/>
              </a:rPr>
              <a:t> </a:t>
            </a:r>
            <a:r>
              <a:rPr lang="en-US" altLang="zh-CN" b="1" dirty="0" err="1" smtClean="0">
                <a:solidFill>
                  <a:srgbClr val="00B0F0"/>
                </a:solidFill>
                <a:latin typeface="+mn-ea"/>
              </a:rPr>
              <a:t>Html+css+js</a:t>
            </a:r>
            <a:endParaRPr lang="zh-CN" altLang="en-US" dirty="0" smtClean="0">
              <a:solidFill>
                <a:srgbClr val="00B0F0"/>
              </a:solidFill>
              <a:latin typeface="+mn-ea"/>
            </a:endParaRPr>
          </a:p>
          <a:p>
            <a:pPr marL="0" indent="0" eaLnBrk="1" fontAlgn="auto" hangingPunct="1">
              <a:buClr>
                <a:schemeClr val="folHlink"/>
              </a:buClr>
              <a:buFont typeface="Calibri" panose="020F0502020204030204" pitchFamily="34" charset="0"/>
              <a:buNone/>
              <a:defRPr/>
            </a:pPr>
            <a:endParaRPr lang="en-US" altLang="zh-CN" sz="2400" dirty="0" smtClean="0">
              <a:solidFill>
                <a:schemeClr val="tx1"/>
              </a:solidFill>
              <a:latin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822325" y="287338"/>
            <a:ext cx="7494588" cy="909637"/>
          </a:xfrm>
        </p:spPr>
        <p:txBody>
          <a:bodyPr>
            <a:normAutofit fontScale="90000"/>
          </a:bodyPr>
          <a:lstStyle/>
          <a:p>
            <a:pPr eaLnBrk="1" fontAlgn="auto" hangingPunct="1">
              <a:spcAft>
                <a:spcPts val="0"/>
              </a:spcAft>
              <a:defRPr/>
            </a:pPr>
            <a:r>
              <a:rPr lang="en-US" altLang="zh-CN" dirty="0" smtClean="0">
                <a:solidFill>
                  <a:srgbClr val="00B0F0"/>
                </a:solidFill>
              </a:rPr>
              <a:t>2.2.1 WebGIS</a:t>
            </a:r>
            <a:r>
              <a:rPr lang="zh-CN" altLang="en-US" dirty="0" smtClean="0">
                <a:solidFill>
                  <a:srgbClr val="00B0F0"/>
                </a:solidFill>
              </a:rPr>
              <a:t>服务器端实现技术</a:t>
            </a:r>
          </a:p>
        </p:txBody>
      </p:sp>
      <p:sp>
        <p:nvSpPr>
          <p:cNvPr id="22531" name="Rectangle 3"/>
          <p:cNvSpPr>
            <a:spLocks noGrp="1" noChangeArrowheads="1"/>
          </p:cNvSpPr>
          <p:nvPr>
            <p:ph idx="1"/>
          </p:nvPr>
        </p:nvSpPr>
        <p:spPr>
          <a:xfrm>
            <a:off x="365125" y="1989138"/>
            <a:ext cx="8167688" cy="3455987"/>
          </a:xfrm>
        </p:spPr>
        <p:txBody>
          <a:bodyPr/>
          <a:lstStyle/>
          <a:p>
            <a:pPr marL="0" indent="0" algn="just" eaLnBrk="1" hangingPunct="1">
              <a:lnSpc>
                <a:spcPct val="120000"/>
              </a:lnSpc>
              <a:buClr>
                <a:schemeClr val="folHlink"/>
              </a:buClr>
              <a:buFont typeface="Calibri" panose="020F0502020204030204" pitchFamily="34" charset="0"/>
              <a:buNone/>
            </a:pPr>
            <a:r>
              <a:rPr lang="zh-CN" altLang="en-US" sz="2400" smtClean="0"/>
              <a:t>服务器端应用的</a:t>
            </a:r>
            <a:r>
              <a:rPr lang="en-US" altLang="zh-CN" sz="2400" smtClean="0"/>
              <a:t>WebGIS</a:t>
            </a:r>
            <a:r>
              <a:rPr lang="zh-CN" altLang="en-US" sz="2400" smtClean="0"/>
              <a:t>就是在服务器执行</a:t>
            </a:r>
            <a:r>
              <a:rPr lang="en-US" altLang="zh-CN" sz="2400" smtClean="0"/>
              <a:t>GIS</a:t>
            </a:r>
            <a:r>
              <a:rPr lang="zh-CN" altLang="en-US" sz="2400" smtClean="0"/>
              <a:t>计算，并把执行的结果转换为</a:t>
            </a:r>
            <a:r>
              <a:rPr lang="en-US" altLang="zh-CN" sz="2400" smtClean="0"/>
              <a:t>HTML</a:t>
            </a:r>
            <a:r>
              <a:rPr lang="zh-CN" altLang="en-US" sz="2400" smtClean="0"/>
              <a:t>格式（一般是</a:t>
            </a:r>
            <a:r>
              <a:rPr lang="en-US" altLang="zh-CN" sz="2400" smtClean="0"/>
              <a:t>GIF/JPEG</a:t>
            </a:r>
            <a:r>
              <a:rPr lang="zh-CN" altLang="en-US" sz="2400" smtClean="0"/>
              <a:t>图像）返回客户端。</a:t>
            </a:r>
            <a:r>
              <a:rPr lang="en-US" altLang="zh-CN" sz="2400" smtClean="0"/>
              <a:t>GIS</a:t>
            </a:r>
            <a:r>
              <a:rPr lang="zh-CN" altLang="en-US" sz="2400" smtClean="0"/>
              <a:t>数据和</a:t>
            </a:r>
            <a:r>
              <a:rPr lang="en-US" altLang="zh-CN" sz="2400" smtClean="0"/>
              <a:t>GIS</a:t>
            </a:r>
            <a:r>
              <a:rPr lang="zh-CN" altLang="en-US" sz="2400" smtClean="0"/>
              <a:t>计算部署在服务器上，对客户请求的响应只是在服务器端进行</a:t>
            </a:r>
            <a:r>
              <a:rPr lang="en-US" altLang="zh-CN" sz="2400" smtClean="0"/>
              <a:t>GIS</a:t>
            </a:r>
            <a:r>
              <a:rPr lang="zh-CN" altLang="en-US" sz="2400" smtClean="0"/>
              <a:t>计算，然后将结果形成为新的中间</a:t>
            </a:r>
            <a:r>
              <a:rPr lang="en-US" altLang="zh-CN" sz="2400" smtClean="0"/>
              <a:t>GIS</a:t>
            </a:r>
            <a:r>
              <a:rPr lang="zh-CN" altLang="en-US" sz="2400" smtClean="0"/>
              <a:t>数据，和其他页面数据一起通过</a:t>
            </a:r>
            <a:r>
              <a:rPr lang="en-US" altLang="zh-CN" sz="2400" smtClean="0"/>
              <a:t>Web</a:t>
            </a:r>
            <a:r>
              <a:rPr lang="zh-CN" altLang="en-US" sz="2400" smtClean="0"/>
              <a:t>服务器返送给客户。</a:t>
            </a:r>
            <a:endParaRPr lang="en-US" altLang="zh-CN" sz="2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2"/>
          <p:cNvSpPr>
            <a:spLocks noGrp="1" noChangeArrowheads="1"/>
          </p:cNvSpPr>
          <p:nvPr>
            <p:ph type="title"/>
          </p:nvPr>
        </p:nvSpPr>
        <p:spPr>
          <a:xfrm>
            <a:off x="822325" y="287338"/>
            <a:ext cx="7494588" cy="909637"/>
          </a:xfrm>
        </p:spPr>
        <p:txBody>
          <a:bodyPr>
            <a:normAutofit fontScale="90000"/>
          </a:bodyPr>
          <a:lstStyle/>
          <a:p>
            <a:pPr eaLnBrk="1" fontAlgn="auto" hangingPunct="1">
              <a:spcAft>
                <a:spcPts val="0"/>
              </a:spcAft>
              <a:defRPr/>
            </a:pPr>
            <a:r>
              <a:rPr lang="en-US" altLang="zh-CN" dirty="0" smtClean="0">
                <a:solidFill>
                  <a:srgbClr val="00B0F0"/>
                </a:solidFill>
              </a:rPr>
              <a:t>2.2.1 WebGIS</a:t>
            </a:r>
            <a:r>
              <a:rPr lang="zh-CN" altLang="en-US" dirty="0" smtClean="0">
                <a:solidFill>
                  <a:srgbClr val="00B0F0"/>
                </a:solidFill>
              </a:rPr>
              <a:t>服务器端实现技术</a:t>
            </a:r>
          </a:p>
        </p:txBody>
      </p:sp>
      <p:pic>
        <p:nvPicPr>
          <p:cNvPr id="235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628775"/>
            <a:ext cx="7561263" cy="428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713731" name="Rectangle 3"/>
          <p:cNvSpPr>
            <a:spLocks noGrp="1" noChangeArrowheads="1"/>
          </p:cNvSpPr>
          <p:nvPr>
            <p:ph idx="1"/>
          </p:nvPr>
        </p:nvSpPr>
        <p:spPr>
          <a:xfrm>
            <a:off x="755650" y="1484313"/>
            <a:ext cx="8199438" cy="4392612"/>
          </a:xfrm>
        </p:spPr>
        <p:txBody>
          <a:bodyPr/>
          <a:lstStyle/>
          <a:p>
            <a:pPr marL="0" indent="0" eaLnBrk="1" hangingPunct="1">
              <a:lnSpc>
                <a:spcPct val="130000"/>
              </a:lnSpc>
              <a:spcAft>
                <a:spcPct val="20000"/>
              </a:spcAft>
              <a:buClr>
                <a:srgbClr val="FF6699"/>
              </a:buClr>
              <a:buFont typeface="Calibri" panose="020F0502020204030204" pitchFamily="34" charset="0"/>
              <a:buNone/>
              <a:defRPr/>
            </a:pPr>
            <a:r>
              <a:rPr lang="en-US" altLang="zh-CN" sz="2400" dirty="0"/>
              <a:t>CGI</a:t>
            </a:r>
            <a:r>
              <a:rPr lang="zh-CN" altLang="en-US" sz="2400" dirty="0"/>
              <a:t>模式</a:t>
            </a:r>
            <a:endParaRPr lang="en-US" altLang="zh-CN" sz="2400" dirty="0" smtClean="0">
              <a:latin typeface="Arial" panose="020B0604020202020204" pitchFamily="34" charset="0"/>
            </a:endParaRPr>
          </a:p>
          <a:p>
            <a:pPr eaLnBrk="1" hangingPunct="1">
              <a:lnSpc>
                <a:spcPct val="130000"/>
              </a:lnSpc>
              <a:spcAft>
                <a:spcPct val="20000"/>
              </a:spcAft>
              <a:buClr>
                <a:srgbClr val="FF6699"/>
              </a:buClr>
              <a:buFont typeface="Wingdings" panose="05000000000000000000" pitchFamily="2" charset="2"/>
              <a:buChar char="Ø"/>
              <a:defRPr/>
            </a:pPr>
            <a:r>
              <a:rPr lang="zh-CN" altLang="en-US" dirty="0" smtClean="0">
                <a:latin typeface="Arial" panose="020B0604020202020204" pitchFamily="34" charset="0"/>
              </a:rPr>
              <a:t>基于</a:t>
            </a:r>
            <a:r>
              <a:rPr lang="en-US" altLang="zh-CN" dirty="0" smtClean="0">
                <a:latin typeface="Arial" panose="020B0604020202020204" pitchFamily="34" charset="0"/>
              </a:rPr>
              <a:t>CGI</a:t>
            </a:r>
            <a:r>
              <a:rPr lang="zh-CN" altLang="en-US" dirty="0" smtClean="0">
                <a:latin typeface="Arial" panose="020B0604020202020204" pitchFamily="34" charset="0"/>
              </a:rPr>
              <a:t>的</a:t>
            </a:r>
            <a:r>
              <a:rPr lang="en-US" altLang="zh-CN" dirty="0" smtClean="0">
                <a:latin typeface="Arial" panose="020B0604020202020204" pitchFamily="34" charset="0"/>
              </a:rPr>
              <a:t>Internet GIS</a:t>
            </a:r>
            <a:r>
              <a:rPr lang="zh-CN" altLang="en-US" dirty="0" smtClean="0">
                <a:latin typeface="Arial" panose="020B0604020202020204" pitchFamily="34" charset="0"/>
              </a:rPr>
              <a:t>是基于</a:t>
            </a:r>
            <a:r>
              <a:rPr lang="en-US" altLang="zh-CN" dirty="0" smtClean="0">
                <a:latin typeface="Arial" panose="020B0604020202020204" pitchFamily="34" charset="0"/>
              </a:rPr>
              <a:t>HTML</a:t>
            </a:r>
            <a:r>
              <a:rPr lang="zh-CN" altLang="en-US" dirty="0" smtClean="0">
                <a:latin typeface="Arial" panose="020B0604020202020204" pitchFamily="34" charset="0"/>
              </a:rPr>
              <a:t>的一种扩展，需要有</a:t>
            </a:r>
            <a:r>
              <a:rPr lang="en-US" altLang="zh-CN" dirty="0" smtClean="0">
                <a:latin typeface="Arial" panose="020B0604020202020204" pitchFamily="34" charset="0"/>
              </a:rPr>
              <a:t>GIS</a:t>
            </a:r>
            <a:r>
              <a:rPr lang="zh-CN" altLang="en-US" dirty="0" smtClean="0">
                <a:latin typeface="Arial" panose="020B0604020202020204" pitchFamily="34" charset="0"/>
              </a:rPr>
              <a:t>服务器在后台运行。通过</a:t>
            </a:r>
            <a:r>
              <a:rPr lang="en-US" altLang="zh-CN" dirty="0" smtClean="0">
                <a:latin typeface="Arial" panose="020B0604020202020204" pitchFamily="34" charset="0"/>
              </a:rPr>
              <a:t>CGI</a:t>
            </a:r>
            <a:r>
              <a:rPr lang="zh-CN" altLang="en-US" dirty="0" smtClean="0">
                <a:latin typeface="Arial" panose="020B0604020202020204" pitchFamily="34" charset="0"/>
              </a:rPr>
              <a:t>脚本，将</a:t>
            </a:r>
            <a:r>
              <a:rPr lang="en-US" altLang="zh-CN" dirty="0" smtClean="0">
                <a:latin typeface="Arial" panose="020B0604020202020204" pitchFamily="34" charset="0"/>
              </a:rPr>
              <a:t>GIS</a:t>
            </a:r>
            <a:r>
              <a:rPr lang="zh-CN" altLang="en-US" dirty="0" smtClean="0">
                <a:latin typeface="Arial" panose="020B0604020202020204" pitchFamily="34" charset="0"/>
              </a:rPr>
              <a:t>服务器和</a:t>
            </a:r>
            <a:r>
              <a:rPr lang="en-US" altLang="zh-CN" dirty="0" smtClean="0">
                <a:latin typeface="Arial" panose="020B0604020202020204" pitchFamily="34" charset="0"/>
              </a:rPr>
              <a:t>Web</a:t>
            </a:r>
            <a:r>
              <a:rPr lang="zh-CN" altLang="en-US" dirty="0" smtClean="0">
                <a:latin typeface="Arial" panose="020B0604020202020204" pitchFamily="34" charset="0"/>
              </a:rPr>
              <a:t>服务器连接。基于</a:t>
            </a:r>
            <a:r>
              <a:rPr lang="en-US" altLang="zh-CN" dirty="0" smtClean="0">
                <a:latin typeface="Arial" panose="020B0604020202020204" pitchFamily="34" charset="0"/>
              </a:rPr>
              <a:t>CGI</a:t>
            </a:r>
            <a:r>
              <a:rPr lang="zh-CN" altLang="en-US" dirty="0" smtClean="0">
                <a:latin typeface="Arial" panose="020B0604020202020204" pitchFamily="34" charset="0"/>
              </a:rPr>
              <a:t>的互联网地理信息系统的体系结构如图所示。客户端的所有</a:t>
            </a:r>
            <a:r>
              <a:rPr lang="en-US" altLang="zh-CN" dirty="0" smtClean="0">
                <a:latin typeface="Arial" panose="020B0604020202020204" pitchFamily="34" charset="0"/>
              </a:rPr>
              <a:t>GIS</a:t>
            </a:r>
            <a:r>
              <a:rPr lang="zh-CN" altLang="en-US" dirty="0" smtClean="0">
                <a:latin typeface="Arial" panose="020B0604020202020204" pitchFamily="34" charset="0"/>
              </a:rPr>
              <a:t>操作和分析，都是在</a:t>
            </a:r>
            <a:r>
              <a:rPr lang="en-US" altLang="zh-CN" dirty="0" smtClean="0">
                <a:latin typeface="Arial" panose="020B0604020202020204" pitchFamily="34" charset="0"/>
              </a:rPr>
              <a:t>GIS</a:t>
            </a:r>
            <a:r>
              <a:rPr lang="zh-CN" altLang="en-US" dirty="0" smtClean="0">
                <a:latin typeface="Arial" panose="020B0604020202020204" pitchFamily="34" charset="0"/>
              </a:rPr>
              <a:t>在服务器是完成的。</a:t>
            </a:r>
          </a:p>
          <a:p>
            <a:pPr eaLnBrk="1" hangingPunct="1">
              <a:lnSpc>
                <a:spcPct val="130000"/>
              </a:lnSpc>
              <a:spcAft>
                <a:spcPct val="20000"/>
              </a:spcAft>
              <a:buClr>
                <a:srgbClr val="FF6699"/>
              </a:buClr>
              <a:buFont typeface="Wingdings" panose="05000000000000000000" pitchFamily="2" charset="2"/>
              <a:buChar char="Ø"/>
              <a:defRPr/>
            </a:pPr>
            <a:r>
              <a:rPr lang="zh-CN" altLang="en-US" dirty="0" smtClean="0">
                <a:latin typeface="Arial" panose="020B0604020202020204" pitchFamily="34" charset="0"/>
              </a:rPr>
              <a:t>市场上利用该原理实现的</a:t>
            </a:r>
            <a:r>
              <a:rPr lang="en-US" altLang="zh-CN" dirty="0" smtClean="0">
                <a:latin typeface="Arial" panose="020B0604020202020204" pitchFamily="34" charset="0"/>
              </a:rPr>
              <a:t>WebGIS</a:t>
            </a:r>
            <a:r>
              <a:rPr lang="zh-CN" altLang="en-US" dirty="0" smtClean="0">
                <a:latin typeface="Arial" panose="020B0604020202020204" pitchFamily="34" charset="0"/>
              </a:rPr>
              <a:t>软件有</a:t>
            </a:r>
          </a:p>
          <a:p>
            <a:pPr lvl="1" eaLnBrk="1" hangingPunct="1">
              <a:lnSpc>
                <a:spcPct val="13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ESRI ArcView IMS</a:t>
            </a:r>
          </a:p>
          <a:p>
            <a:pPr lvl="1" eaLnBrk="1" hangingPunct="1">
              <a:lnSpc>
                <a:spcPct val="13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ESRI </a:t>
            </a:r>
            <a:r>
              <a:rPr lang="en-US" altLang="zh-CN" dirty="0" err="1" smtClean="0">
                <a:latin typeface="Arial" panose="020B0604020202020204" pitchFamily="34" charset="0"/>
              </a:rPr>
              <a:t>MapObjects</a:t>
            </a:r>
            <a:r>
              <a:rPr lang="en-US" altLang="zh-CN" dirty="0" smtClean="0">
                <a:latin typeface="Arial" panose="020B0604020202020204" pitchFamily="34" charset="0"/>
              </a:rPr>
              <a:t> IMS</a:t>
            </a:r>
          </a:p>
          <a:p>
            <a:pPr lvl="1" eaLnBrk="1" hangingPunct="1">
              <a:lnSpc>
                <a:spcPct val="13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MapInfo </a:t>
            </a:r>
            <a:r>
              <a:rPr lang="en-US" altLang="zh-CN" dirty="0" err="1" smtClean="0">
                <a:latin typeface="Arial" panose="020B0604020202020204" pitchFamily="34" charset="0"/>
              </a:rPr>
              <a:t>Proserver</a:t>
            </a:r>
            <a:endParaRPr lang="en-US" altLang="zh-CN"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a:xfrm>
            <a:off x="468313" y="106363"/>
            <a:ext cx="8229600" cy="113982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25603" name="Rectangle 3"/>
          <p:cNvSpPr>
            <a:spLocks noGrp="1" noChangeArrowheads="1"/>
          </p:cNvSpPr>
          <p:nvPr>
            <p:ph type="body" sz="half" idx="1"/>
          </p:nvPr>
        </p:nvSpPr>
        <p:spPr>
          <a:xfrm>
            <a:off x="684213" y="1628775"/>
            <a:ext cx="8208962" cy="4895850"/>
          </a:xfrm>
        </p:spPr>
        <p:txBody>
          <a:bodyPr/>
          <a:lstStyle/>
          <a:p>
            <a:pPr eaLnBrk="1" hangingPunct="1">
              <a:lnSpc>
                <a:spcPct val="130000"/>
              </a:lnSpc>
              <a:buClr>
                <a:srgbClr val="FF6699"/>
              </a:buClr>
              <a:buFont typeface="Wingdings" panose="05000000000000000000" pitchFamily="2" charset="2"/>
              <a:buChar char="Ø"/>
            </a:pPr>
            <a:r>
              <a:rPr lang="en-US" altLang="zh-CN" smtClean="0">
                <a:solidFill>
                  <a:schemeClr val="hlink"/>
                </a:solidFill>
                <a:latin typeface="Arial" panose="020B0604020202020204" pitchFamily="34" charset="0"/>
              </a:rPr>
              <a:t>CGI</a:t>
            </a:r>
            <a:r>
              <a:rPr lang="zh-CN" altLang="en-US" smtClean="0">
                <a:solidFill>
                  <a:schemeClr val="hlink"/>
                </a:solidFill>
                <a:latin typeface="Arial" panose="020B0604020202020204" pitchFamily="34" charset="0"/>
              </a:rPr>
              <a:t>模式工作原理：</a:t>
            </a:r>
          </a:p>
          <a:p>
            <a:pPr lvl="1" eaLnBrk="1" hangingPunct="1">
              <a:lnSpc>
                <a:spcPct val="130000"/>
              </a:lnSpc>
              <a:buClr>
                <a:srgbClr val="FF6699"/>
              </a:buClr>
              <a:buFont typeface="Wingdings" panose="05000000000000000000" pitchFamily="2" charset="2"/>
              <a:buChar char="Ø"/>
            </a:pPr>
            <a:r>
              <a:rPr lang="en-US" altLang="zh-CN" smtClean="0">
                <a:latin typeface="Arial" panose="020B0604020202020204" pitchFamily="34" charset="0"/>
              </a:rPr>
              <a:t>Web</a:t>
            </a:r>
            <a:r>
              <a:rPr lang="zh-CN" altLang="en-US" smtClean="0">
                <a:latin typeface="Arial" panose="020B0604020202020204" pitchFamily="34" charset="0"/>
              </a:rPr>
              <a:t>浏览器用户发出</a:t>
            </a:r>
            <a:r>
              <a:rPr lang="en-US" altLang="zh-CN" smtClean="0">
                <a:latin typeface="Arial" panose="020B0604020202020204" pitchFamily="34" charset="0"/>
              </a:rPr>
              <a:t>URL</a:t>
            </a:r>
            <a:r>
              <a:rPr lang="zh-CN" altLang="en-US" smtClean="0">
                <a:latin typeface="Arial" panose="020B0604020202020204" pitchFamily="34" charset="0"/>
              </a:rPr>
              <a:t>及</a:t>
            </a:r>
            <a:r>
              <a:rPr lang="en-US" altLang="zh-CN" smtClean="0">
                <a:latin typeface="Arial" panose="020B0604020202020204" pitchFamily="34" charset="0"/>
              </a:rPr>
              <a:t>GIS</a:t>
            </a:r>
            <a:r>
              <a:rPr lang="zh-CN" altLang="en-US" smtClean="0">
                <a:latin typeface="Arial" panose="020B0604020202020204" pitchFamily="34" charset="0"/>
              </a:rPr>
              <a:t>数据操作请求；</a:t>
            </a:r>
          </a:p>
          <a:p>
            <a:pPr lvl="1" eaLnBrk="1" hangingPunct="1">
              <a:lnSpc>
                <a:spcPct val="130000"/>
              </a:lnSpc>
              <a:buClr>
                <a:srgbClr val="FF6699"/>
              </a:buClr>
              <a:buFont typeface="Wingdings" panose="05000000000000000000" pitchFamily="2" charset="2"/>
              <a:buChar char="Ø"/>
            </a:pPr>
            <a:r>
              <a:rPr lang="en-US" altLang="zh-CN" smtClean="0">
                <a:latin typeface="Arial" panose="020B0604020202020204" pitchFamily="34" charset="0"/>
              </a:rPr>
              <a:t>Web</a:t>
            </a:r>
            <a:r>
              <a:rPr lang="zh-CN" altLang="en-US" smtClean="0">
                <a:latin typeface="Arial" panose="020B0604020202020204" pitchFamily="34" charset="0"/>
              </a:rPr>
              <a:t>服务器接受请求，并通过</a:t>
            </a:r>
            <a:r>
              <a:rPr lang="en-US" altLang="zh-CN" smtClean="0">
                <a:latin typeface="Arial" panose="020B0604020202020204" pitchFamily="34" charset="0"/>
              </a:rPr>
              <a:t>CGI</a:t>
            </a:r>
            <a:r>
              <a:rPr lang="zh-CN" altLang="en-US" smtClean="0">
                <a:latin typeface="Arial" panose="020B0604020202020204" pitchFamily="34" charset="0"/>
              </a:rPr>
              <a:t>脚本，将用户的请求传送给</a:t>
            </a:r>
            <a:r>
              <a:rPr lang="en-US" altLang="zh-CN" smtClean="0">
                <a:latin typeface="Arial" panose="020B0604020202020204" pitchFamily="34" charset="0"/>
              </a:rPr>
              <a:t>GIS</a:t>
            </a:r>
            <a:r>
              <a:rPr lang="zh-CN" altLang="en-US" smtClean="0">
                <a:latin typeface="Arial" panose="020B0604020202020204" pitchFamily="34" charset="0"/>
              </a:rPr>
              <a:t>服务器；</a:t>
            </a:r>
          </a:p>
          <a:p>
            <a:pPr lvl="1" eaLnBrk="1" hangingPunct="1">
              <a:lnSpc>
                <a:spcPct val="130000"/>
              </a:lnSpc>
              <a:buClr>
                <a:srgbClr val="FF6699"/>
              </a:buClr>
              <a:buFont typeface="Wingdings" panose="05000000000000000000" pitchFamily="2" charset="2"/>
              <a:buChar char="Ø"/>
            </a:pPr>
            <a:r>
              <a:rPr lang="en-US" altLang="zh-CN" smtClean="0">
                <a:latin typeface="Arial" panose="020B0604020202020204" pitchFamily="34" charset="0"/>
              </a:rPr>
              <a:t>GIS</a:t>
            </a:r>
            <a:r>
              <a:rPr lang="zh-CN" altLang="en-US" smtClean="0">
                <a:latin typeface="Arial" panose="020B0604020202020204" pitchFamily="34" charset="0"/>
              </a:rPr>
              <a:t>服务器接受请求，进行</a:t>
            </a:r>
            <a:r>
              <a:rPr lang="en-US" altLang="zh-CN" smtClean="0">
                <a:latin typeface="Arial" panose="020B0604020202020204" pitchFamily="34" charset="0"/>
              </a:rPr>
              <a:t>GIS</a:t>
            </a:r>
            <a:r>
              <a:rPr lang="zh-CN" altLang="en-US" smtClean="0">
                <a:latin typeface="Arial" panose="020B0604020202020204" pitchFamily="34" charset="0"/>
              </a:rPr>
              <a:t>数据处理如放大、缩小、漫游、查询、分析等，将操作结果形成</a:t>
            </a:r>
            <a:r>
              <a:rPr lang="en-US" altLang="zh-CN" smtClean="0">
                <a:latin typeface="Arial" panose="020B0604020202020204" pitchFamily="34" charset="0"/>
              </a:rPr>
              <a:t>GIF</a:t>
            </a:r>
            <a:r>
              <a:rPr lang="zh-CN" altLang="en-US" smtClean="0">
                <a:latin typeface="Arial" panose="020B0604020202020204" pitchFamily="34" charset="0"/>
              </a:rPr>
              <a:t>或</a:t>
            </a:r>
            <a:r>
              <a:rPr lang="en-US" altLang="zh-CN" smtClean="0">
                <a:latin typeface="Arial" panose="020B0604020202020204" pitchFamily="34" charset="0"/>
              </a:rPr>
              <a:t>JPEG</a:t>
            </a:r>
            <a:r>
              <a:rPr lang="zh-CN" altLang="en-US" smtClean="0">
                <a:latin typeface="Arial" panose="020B0604020202020204" pitchFamily="34" charset="0"/>
              </a:rPr>
              <a:t>图像；</a:t>
            </a:r>
          </a:p>
          <a:p>
            <a:pPr lvl="1" eaLnBrk="1" hangingPunct="1">
              <a:lnSpc>
                <a:spcPct val="130000"/>
              </a:lnSpc>
              <a:buClr>
                <a:srgbClr val="FF6699"/>
              </a:buClr>
              <a:buFont typeface="Wingdings" panose="05000000000000000000" pitchFamily="2" charset="2"/>
              <a:buChar char="Ø"/>
            </a:pPr>
            <a:r>
              <a:rPr lang="zh-CN" altLang="en-US" smtClean="0">
                <a:latin typeface="Arial" panose="020B0604020202020204" pitchFamily="34" charset="0"/>
              </a:rPr>
              <a:t>最后</a:t>
            </a:r>
            <a:r>
              <a:rPr lang="en-US" altLang="zh-CN" smtClean="0">
                <a:latin typeface="Arial" panose="020B0604020202020204" pitchFamily="34" charset="0"/>
              </a:rPr>
              <a:t>GIS</a:t>
            </a:r>
            <a:r>
              <a:rPr lang="zh-CN" altLang="en-US" smtClean="0">
                <a:latin typeface="Arial" panose="020B0604020202020204" pitchFamily="34" charset="0"/>
              </a:rPr>
              <a:t>服务器将</a:t>
            </a:r>
            <a:r>
              <a:rPr lang="en-US" altLang="zh-CN" smtClean="0">
                <a:latin typeface="Arial" panose="020B0604020202020204" pitchFamily="34" charset="0"/>
              </a:rPr>
              <a:t>GIF</a:t>
            </a:r>
            <a:r>
              <a:rPr lang="zh-CN" altLang="en-US" smtClean="0">
                <a:latin typeface="Arial" panose="020B0604020202020204" pitchFamily="34" charset="0"/>
              </a:rPr>
              <a:t>或</a:t>
            </a:r>
            <a:r>
              <a:rPr lang="en-US" altLang="zh-CN" smtClean="0">
                <a:latin typeface="Arial" panose="020B0604020202020204" pitchFamily="34" charset="0"/>
              </a:rPr>
              <a:t>JPEG</a:t>
            </a:r>
            <a:r>
              <a:rPr lang="zh-CN" altLang="en-US" smtClean="0">
                <a:latin typeface="Arial" panose="020B0604020202020204" pitchFamily="34" charset="0"/>
              </a:rPr>
              <a:t>图像，通过</a:t>
            </a:r>
            <a:r>
              <a:rPr lang="en-US" altLang="zh-CN" smtClean="0">
                <a:latin typeface="Arial" panose="020B0604020202020204" pitchFamily="34" charset="0"/>
              </a:rPr>
              <a:t>CGI</a:t>
            </a:r>
            <a:r>
              <a:rPr lang="zh-CN" altLang="en-US" smtClean="0">
                <a:latin typeface="Arial" panose="020B0604020202020204" pitchFamily="34" charset="0"/>
              </a:rPr>
              <a:t>脚本、</a:t>
            </a:r>
            <a:r>
              <a:rPr lang="en-US" altLang="zh-CN" smtClean="0">
                <a:latin typeface="Arial" panose="020B0604020202020204" pitchFamily="34" charset="0"/>
              </a:rPr>
              <a:t>Web</a:t>
            </a:r>
            <a:r>
              <a:rPr lang="zh-CN" altLang="en-US" smtClean="0">
                <a:latin typeface="Arial" panose="020B0604020202020204" pitchFamily="34" charset="0"/>
              </a:rPr>
              <a:t>服务器返回给</a:t>
            </a:r>
            <a:r>
              <a:rPr lang="en-US" altLang="zh-CN" smtClean="0">
                <a:latin typeface="Arial" panose="020B0604020202020204" pitchFamily="34" charset="0"/>
              </a:rPr>
              <a:t>Web</a:t>
            </a:r>
            <a:r>
              <a:rPr lang="zh-CN" altLang="en-US" smtClean="0">
                <a:latin typeface="Arial" panose="020B0604020202020204" pitchFamily="34" charset="0"/>
              </a:rPr>
              <a:t>浏览器显示。</a:t>
            </a:r>
            <a:endParaRPr lang="zh-CN" altLang="en-US" sz="2000" smtClean="0">
              <a:latin typeface="Arial" panose="020B0604020202020204" pitchFamily="34" charset="0"/>
            </a:endParaRPr>
          </a:p>
        </p:txBody>
      </p:sp>
      <p:graphicFrame>
        <p:nvGraphicFramePr>
          <p:cNvPr id="25604" name="Object 4"/>
          <p:cNvGraphicFramePr>
            <a:graphicFrameLocks noGrp="1" noChangeAspect="1"/>
          </p:cNvGraphicFramePr>
          <p:nvPr>
            <p:ph sz="half" idx="2"/>
          </p:nvPr>
        </p:nvGraphicFramePr>
        <p:xfrm>
          <a:off x="1547813" y="4652963"/>
          <a:ext cx="6780212" cy="1489075"/>
        </p:xfrm>
        <a:graphic>
          <a:graphicData uri="http://schemas.openxmlformats.org/presentationml/2006/ole">
            <mc:AlternateContent xmlns:mc="http://schemas.openxmlformats.org/markup-compatibility/2006">
              <mc:Choice xmlns:v="urn:schemas-microsoft-com:vml" Requires="v">
                <p:oleObj spid="_x0000_s25606" name="Bitmap Image" r:id="rId3" imgW="5723810" imgH="1257476" progId="Paint.Picture">
                  <p:embed/>
                </p:oleObj>
              </mc:Choice>
              <mc:Fallback>
                <p:oleObj name="Bitmap Image" r:id="rId3" imgW="5723810" imgH="1257476" progId="Paint.Picture">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813" y="4652963"/>
                        <a:ext cx="6780212" cy="148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715779" name="Rectangle 3"/>
          <p:cNvSpPr>
            <a:spLocks noGrp="1" noChangeArrowheads="1"/>
          </p:cNvSpPr>
          <p:nvPr>
            <p:ph idx="1"/>
          </p:nvPr>
        </p:nvSpPr>
        <p:spPr>
          <a:xfrm>
            <a:off x="457200" y="1600200"/>
            <a:ext cx="8015288" cy="3844925"/>
          </a:xfrm>
        </p:spPr>
        <p:txBody>
          <a:bodyPr/>
          <a:lstStyle/>
          <a:p>
            <a:pPr marL="0" indent="0" eaLnBrk="1" hangingPunct="1">
              <a:lnSpc>
                <a:spcPct val="130000"/>
              </a:lnSpc>
              <a:spcAft>
                <a:spcPct val="20000"/>
              </a:spcAft>
              <a:buClr>
                <a:srgbClr val="FF6699"/>
              </a:buClr>
              <a:buFont typeface="Calibri" panose="020F0502020204030204" pitchFamily="34" charset="0"/>
              <a:buNone/>
              <a:defRPr/>
            </a:pPr>
            <a:r>
              <a:rPr lang="en-US" altLang="zh-CN" sz="2400" dirty="0"/>
              <a:t>CGI</a:t>
            </a:r>
            <a:r>
              <a:rPr lang="zh-CN" altLang="en-US" sz="2400" dirty="0"/>
              <a:t>模式</a:t>
            </a:r>
            <a:endParaRPr lang="en-US" altLang="zh-CN" sz="2400" dirty="0" smtClean="0">
              <a:latin typeface="Arial" panose="020B0604020202020204" pitchFamily="34" charset="0"/>
            </a:endParaRPr>
          </a:p>
          <a:p>
            <a:pPr eaLnBrk="1" hangingPunct="1">
              <a:lnSpc>
                <a:spcPct val="13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CGI</a:t>
            </a:r>
            <a:r>
              <a:rPr lang="zh-CN" altLang="en-US" dirty="0" smtClean="0">
                <a:latin typeface="Arial" panose="020B0604020202020204" pitchFamily="34" charset="0"/>
              </a:rPr>
              <a:t>是连接应用软件和</a:t>
            </a:r>
            <a:r>
              <a:rPr lang="en-US" altLang="zh-CN" dirty="0" smtClean="0">
                <a:latin typeface="Arial" panose="020B0604020202020204" pitchFamily="34" charset="0"/>
              </a:rPr>
              <a:t>Web</a:t>
            </a:r>
            <a:r>
              <a:rPr lang="zh-CN" altLang="en-US" dirty="0" smtClean="0">
                <a:latin typeface="Arial" panose="020B0604020202020204" pitchFamily="34" charset="0"/>
              </a:rPr>
              <a:t>服务器的标准技术，它是</a:t>
            </a:r>
            <a:r>
              <a:rPr lang="en-US" altLang="zh-CN" dirty="0" smtClean="0">
                <a:latin typeface="Arial" panose="020B0604020202020204" pitchFamily="34" charset="0"/>
              </a:rPr>
              <a:t>HTML</a:t>
            </a:r>
            <a:r>
              <a:rPr lang="zh-CN" altLang="en-US" dirty="0" smtClean="0">
                <a:latin typeface="Arial" panose="020B0604020202020204" pitchFamily="34" charset="0"/>
              </a:rPr>
              <a:t>的功能扩展。是网络服务器上的可执行程序，基本上所有的计算机语言都可以用来开发</a:t>
            </a:r>
            <a:r>
              <a:rPr lang="en-US" altLang="zh-CN" dirty="0" smtClean="0">
                <a:latin typeface="Arial" panose="020B0604020202020204" pitchFamily="34" charset="0"/>
              </a:rPr>
              <a:t>CGI</a:t>
            </a:r>
            <a:r>
              <a:rPr lang="zh-CN" altLang="en-US" dirty="0" smtClean="0">
                <a:latin typeface="Arial" panose="020B0604020202020204" pitchFamily="34" charset="0"/>
              </a:rPr>
              <a:t>程序，最常用的几种包括</a:t>
            </a:r>
            <a:r>
              <a:rPr lang="en-US" altLang="zh-CN" dirty="0" smtClean="0">
                <a:latin typeface="Arial" panose="020B0604020202020204" pitchFamily="34" charset="0"/>
              </a:rPr>
              <a:t>(C/C++</a:t>
            </a:r>
            <a:r>
              <a:rPr lang="zh-CN" altLang="en-US" dirty="0" smtClean="0">
                <a:latin typeface="Arial" panose="020B0604020202020204" pitchFamily="34" charset="0"/>
              </a:rPr>
              <a:t>、</a:t>
            </a:r>
            <a:r>
              <a:rPr lang="en-US" altLang="zh-CN" dirty="0" smtClean="0">
                <a:latin typeface="Arial" panose="020B0604020202020204" pitchFamily="34" charset="0"/>
              </a:rPr>
              <a:t>Perl</a:t>
            </a:r>
            <a:r>
              <a:rPr lang="zh-CN" altLang="en-US" dirty="0" smtClean="0">
                <a:latin typeface="Arial" panose="020B0604020202020204" pitchFamily="34" charset="0"/>
              </a:rPr>
              <a:t>和</a:t>
            </a:r>
            <a:r>
              <a:rPr lang="en-US" altLang="zh-CN" dirty="0" smtClean="0">
                <a:latin typeface="Arial" panose="020B0604020202020204" pitchFamily="34" charset="0"/>
              </a:rPr>
              <a:t>Visual Basic)</a:t>
            </a:r>
            <a:r>
              <a:rPr lang="zh-CN" altLang="en-US" dirty="0" smtClean="0">
                <a:latin typeface="Arial" panose="020B0604020202020204" pitchFamily="34" charset="0"/>
              </a:rPr>
              <a:t>。</a:t>
            </a:r>
            <a:r>
              <a:rPr lang="en-US" altLang="zh-CN" dirty="0" smtClean="0">
                <a:latin typeface="Arial" panose="020B0604020202020204" pitchFamily="34" charset="0"/>
              </a:rPr>
              <a:t>Web</a:t>
            </a:r>
            <a:r>
              <a:rPr lang="zh-CN" altLang="en-US" dirty="0" smtClean="0">
                <a:latin typeface="Arial" panose="020B0604020202020204" pitchFamily="34" charset="0"/>
              </a:rPr>
              <a:t>一出现，</a:t>
            </a:r>
            <a:r>
              <a:rPr lang="en-US" altLang="zh-CN" dirty="0" smtClean="0">
                <a:latin typeface="Arial" panose="020B0604020202020204" pitchFamily="34" charset="0"/>
              </a:rPr>
              <a:t>CGI</a:t>
            </a:r>
            <a:r>
              <a:rPr lang="zh-CN" altLang="en-US" dirty="0" smtClean="0">
                <a:latin typeface="Arial" panose="020B0604020202020204" pitchFamily="34" charset="0"/>
              </a:rPr>
              <a:t>技术很快被用于构造能生产动态地图的</a:t>
            </a:r>
            <a:r>
              <a:rPr lang="en-US" altLang="zh-CN" dirty="0" smtClean="0">
                <a:latin typeface="Arial" panose="020B0604020202020204" pitchFamily="34" charset="0"/>
              </a:rPr>
              <a:t>Web</a:t>
            </a:r>
            <a:r>
              <a:rPr lang="zh-CN" altLang="en-US" dirty="0" smtClean="0">
                <a:latin typeface="Arial" panose="020B0604020202020204" pitchFamily="34" charset="0"/>
              </a:rPr>
              <a:t>网站。</a:t>
            </a:r>
          </a:p>
          <a:p>
            <a:pPr eaLnBrk="1" hangingPunct="1">
              <a:lnSpc>
                <a:spcPct val="13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HTML</a:t>
            </a:r>
            <a:r>
              <a:rPr lang="zh-CN" altLang="en-US" dirty="0" smtClean="0">
                <a:latin typeface="Arial" panose="020B0604020202020204" pitchFamily="34" charset="0"/>
              </a:rPr>
              <a:t>产生的对象基本上都是静态的而不是动态的，比如一个作为图像嵌入</a:t>
            </a:r>
            <a:r>
              <a:rPr lang="en-US" altLang="zh-CN" dirty="0" smtClean="0">
                <a:latin typeface="Arial" panose="020B0604020202020204" pitchFamily="34" charset="0"/>
              </a:rPr>
              <a:t>HTML</a:t>
            </a:r>
            <a:r>
              <a:rPr lang="zh-CN" altLang="en-US" dirty="0" smtClean="0">
                <a:latin typeface="Arial" panose="020B0604020202020204" pitchFamily="34" charset="0"/>
              </a:rPr>
              <a:t>文本中的地图就可以在用户端的浏览器中显示出来。这种图像是一种静态图像，用户并不能放大、缩小或查询这种影像地图。</a:t>
            </a:r>
            <a:endParaRPr lang="zh-CN" altLang="en-US" sz="240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716803" name="Rectangle 3"/>
          <p:cNvSpPr>
            <a:spLocks noGrp="1" noChangeArrowheads="1"/>
          </p:cNvSpPr>
          <p:nvPr>
            <p:ph idx="1"/>
          </p:nvPr>
        </p:nvSpPr>
        <p:spPr>
          <a:xfrm>
            <a:off x="684213" y="1412875"/>
            <a:ext cx="8064500" cy="3744913"/>
          </a:xfrm>
        </p:spPr>
        <p:txBody>
          <a:bodyPr/>
          <a:lstStyle/>
          <a:p>
            <a:pPr marL="0" indent="0" eaLnBrk="1" hangingPunct="1">
              <a:lnSpc>
                <a:spcPct val="120000"/>
              </a:lnSpc>
              <a:spcAft>
                <a:spcPct val="20000"/>
              </a:spcAft>
              <a:buClr>
                <a:srgbClr val="FF6699"/>
              </a:buClr>
              <a:buFont typeface="Calibri" panose="020F0502020204030204" pitchFamily="34" charset="0"/>
              <a:buNone/>
              <a:defRPr/>
            </a:pPr>
            <a:r>
              <a:rPr lang="en-US" altLang="zh-CN" sz="2400" dirty="0"/>
              <a:t>CGI</a:t>
            </a:r>
            <a:r>
              <a:rPr lang="zh-CN" altLang="en-US" sz="2400" dirty="0"/>
              <a:t>模式</a:t>
            </a:r>
            <a:endParaRPr lang="en-US" altLang="zh-CN" sz="2400" dirty="0" smtClean="0">
              <a:latin typeface="Arial" panose="020B0604020202020204" pitchFamily="34" charset="0"/>
            </a:endParaRPr>
          </a:p>
          <a:p>
            <a:pPr eaLnBrk="1" hangingPunct="1">
              <a:lnSpc>
                <a:spcPct val="120000"/>
              </a:lnSpc>
              <a:spcAft>
                <a:spcPct val="20000"/>
              </a:spcAft>
              <a:buClr>
                <a:srgbClr val="FF6699"/>
              </a:buClr>
              <a:buFont typeface="Wingdings" panose="05000000000000000000" pitchFamily="2" charset="2"/>
              <a:buChar char="Ø"/>
              <a:defRPr/>
            </a:pPr>
            <a:r>
              <a:rPr lang="en-US" altLang="zh-CN" dirty="0" smtClean="0">
                <a:latin typeface="Arial" panose="020B0604020202020204" pitchFamily="34" charset="0"/>
              </a:rPr>
              <a:t>CGI</a:t>
            </a:r>
            <a:r>
              <a:rPr lang="zh-CN" altLang="en-US" dirty="0" smtClean="0">
                <a:latin typeface="Arial" panose="020B0604020202020204" pitchFamily="34" charset="0"/>
              </a:rPr>
              <a:t>提供了一个在浏览器和服务器之间，以及服务器和服务器上其他软件之间的一个接口。它允许网页用户通过网页的命令来启动一个存在于网页服务器主机的程序</a:t>
            </a:r>
            <a:r>
              <a:rPr lang="en-US" altLang="zh-CN" dirty="0" smtClean="0">
                <a:latin typeface="Arial" panose="020B0604020202020204" pitchFamily="34" charset="0"/>
              </a:rPr>
              <a:t>(</a:t>
            </a:r>
            <a:r>
              <a:rPr lang="zh-CN" altLang="en-US" dirty="0" smtClean="0">
                <a:latin typeface="Arial" panose="020B0604020202020204" pitchFamily="34" charset="0"/>
              </a:rPr>
              <a:t>称为</a:t>
            </a:r>
            <a:r>
              <a:rPr lang="en-US" altLang="zh-CN" dirty="0" smtClean="0">
                <a:latin typeface="Arial" panose="020B0604020202020204" pitchFamily="34" charset="0"/>
              </a:rPr>
              <a:t>CGI</a:t>
            </a:r>
            <a:r>
              <a:rPr lang="zh-CN" altLang="en-US" dirty="0" smtClean="0">
                <a:latin typeface="Arial" panose="020B0604020202020204" pitchFamily="34" charset="0"/>
              </a:rPr>
              <a:t>程序</a:t>
            </a:r>
            <a:r>
              <a:rPr lang="en-US" altLang="zh-CN" dirty="0" smtClean="0">
                <a:latin typeface="Arial" panose="020B0604020202020204" pitchFamily="34" charset="0"/>
              </a:rPr>
              <a:t>),</a:t>
            </a:r>
            <a:r>
              <a:rPr lang="zh-CN" altLang="en-US" dirty="0" smtClean="0">
                <a:latin typeface="Arial" panose="020B0604020202020204" pitchFamily="34" charset="0"/>
              </a:rPr>
              <a:t>并且接受到这个程序的输出结果。</a:t>
            </a:r>
            <a:r>
              <a:rPr lang="en-US" altLang="zh-CN" dirty="0" smtClean="0">
                <a:latin typeface="Arial" panose="020B0604020202020204" pitchFamily="34" charset="0"/>
              </a:rPr>
              <a:t>CGI</a:t>
            </a:r>
            <a:r>
              <a:rPr lang="zh-CN" altLang="en-US" dirty="0" smtClean="0">
                <a:latin typeface="Arial" panose="020B0604020202020204" pitchFamily="34" charset="0"/>
              </a:rPr>
              <a:t>是最早实现动态网页的技术，它使用户可以通过浏览器进行交互操作，并得到相应的操作结果。</a:t>
            </a:r>
          </a:p>
          <a:p>
            <a:pPr eaLnBrk="1" hangingPunct="1">
              <a:lnSpc>
                <a:spcPct val="120000"/>
              </a:lnSpc>
              <a:spcAft>
                <a:spcPct val="20000"/>
              </a:spcAft>
              <a:buClr>
                <a:srgbClr val="FF6699"/>
              </a:buClr>
              <a:buFont typeface="Wingdings" panose="05000000000000000000" pitchFamily="2" charset="2"/>
              <a:buChar char="Ø"/>
              <a:defRPr/>
            </a:pPr>
            <a:r>
              <a:rPr lang="zh-CN" altLang="en-US" dirty="0" smtClean="0">
                <a:latin typeface="Arial" panose="020B0604020202020204" pitchFamily="34" charset="0"/>
              </a:rPr>
              <a:t>客户端浏览器使用</a:t>
            </a:r>
            <a:r>
              <a:rPr lang="en-US" altLang="zh-CN" dirty="0" smtClean="0">
                <a:latin typeface="Arial" panose="020B0604020202020204" pitchFamily="34" charset="0"/>
              </a:rPr>
              <a:t>HTML</a:t>
            </a:r>
            <a:r>
              <a:rPr lang="zh-CN" altLang="en-US" dirty="0" smtClean="0">
                <a:latin typeface="Arial" panose="020B0604020202020204" pitchFamily="34" charset="0"/>
              </a:rPr>
              <a:t>将客户的请求传给</a:t>
            </a:r>
            <a:r>
              <a:rPr lang="en-US" altLang="zh-CN" dirty="0" smtClean="0">
                <a:latin typeface="Arial" panose="020B0604020202020204" pitchFamily="34" charset="0"/>
              </a:rPr>
              <a:t>Web</a:t>
            </a:r>
            <a:r>
              <a:rPr lang="zh-CN" altLang="en-US" dirty="0" smtClean="0">
                <a:latin typeface="Arial" panose="020B0604020202020204" pitchFamily="34" charset="0"/>
              </a:rPr>
              <a:t>服务器，</a:t>
            </a:r>
            <a:r>
              <a:rPr lang="en-US" altLang="zh-CN" dirty="0" smtClean="0">
                <a:latin typeface="Arial" panose="020B0604020202020204" pitchFamily="34" charset="0"/>
              </a:rPr>
              <a:t>Web</a:t>
            </a:r>
            <a:r>
              <a:rPr lang="zh-CN" altLang="en-US" dirty="0" smtClean="0">
                <a:latin typeface="Arial" panose="020B0604020202020204" pitchFamily="34" charset="0"/>
              </a:rPr>
              <a:t>服务器通过专用的</a:t>
            </a:r>
            <a:r>
              <a:rPr lang="en-US" altLang="zh-CN" dirty="0" smtClean="0">
                <a:latin typeface="Arial" panose="020B0604020202020204" pitchFamily="34" charset="0"/>
              </a:rPr>
              <a:t>CGI</a:t>
            </a:r>
            <a:r>
              <a:rPr lang="zh-CN" altLang="en-US" dirty="0" smtClean="0">
                <a:latin typeface="Arial" panose="020B0604020202020204" pitchFamily="34" charset="0"/>
              </a:rPr>
              <a:t>访问</a:t>
            </a:r>
            <a:r>
              <a:rPr lang="en-US" altLang="zh-CN" dirty="0" smtClean="0">
                <a:latin typeface="Arial" panose="020B0604020202020204" pitchFamily="34" charset="0"/>
              </a:rPr>
              <a:t>GIS</a:t>
            </a:r>
            <a:r>
              <a:rPr lang="zh-CN" altLang="en-US" dirty="0" smtClean="0">
                <a:latin typeface="Arial" panose="020B0604020202020204" pitchFamily="34" charset="0"/>
              </a:rPr>
              <a:t>服务器</a:t>
            </a:r>
            <a:r>
              <a:rPr lang="en-US" altLang="zh-CN" dirty="0" smtClean="0">
                <a:latin typeface="Arial" panose="020B0604020202020204" pitchFamily="34" charset="0"/>
              </a:rPr>
              <a:t>(</a:t>
            </a:r>
            <a:r>
              <a:rPr lang="zh-CN" altLang="en-US" dirty="0" smtClean="0">
                <a:latin typeface="Arial" panose="020B0604020202020204" pitchFamily="34" charset="0"/>
              </a:rPr>
              <a:t>后端的</a:t>
            </a:r>
            <a:r>
              <a:rPr lang="en-US" altLang="zh-CN" dirty="0" smtClean="0">
                <a:latin typeface="Arial" panose="020B0604020202020204" pitchFamily="34" charset="0"/>
              </a:rPr>
              <a:t>GIS</a:t>
            </a:r>
            <a:r>
              <a:rPr lang="zh-CN" altLang="en-US" dirty="0" smtClean="0">
                <a:latin typeface="Arial" panose="020B0604020202020204" pitchFamily="34" charset="0"/>
              </a:rPr>
              <a:t>软件</a:t>
            </a:r>
            <a:r>
              <a:rPr lang="en-US" altLang="zh-CN" dirty="0" smtClean="0">
                <a:latin typeface="Arial" panose="020B0604020202020204" pitchFamily="34" charset="0"/>
              </a:rPr>
              <a:t>)</a:t>
            </a:r>
            <a:r>
              <a:rPr lang="zh-CN" altLang="en-US" dirty="0" smtClean="0">
                <a:latin typeface="Arial" panose="020B0604020202020204" pitchFamily="34" charset="0"/>
              </a:rPr>
              <a:t>，</a:t>
            </a:r>
            <a:r>
              <a:rPr lang="en-US" altLang="zh-CN" dirty="0" smtClean="0">
                <a:latin typeface="Arial" panose="020B0604020202020204" pitchFamily="34" charset="0"/>
              </a:rPr>
              <a:t>GIS</a:t>
            </a:r>
            <a:r>
              <a:rPr lang="zh-CN" altLang="en-US" dirty="0" smtClean="0">
                <a:latin typeface="Arial" panose="020B0604020202020204" pitchFamily="34" charset="0"/>
              </a:rPr>
              <a:t>服务器承担所有的查询、计算工作，并将结果</a:t>
            </a:r>
            <a:r>
              <a:rPr lang="en-US" altLang="zh-CN" dirty="0" smtClean="0">
                <a:latin typeface="Arial" panose="020B0604020202020204" pitchFamily="34" charset="0"/>
              </a:rPr>
              <a:t>(</a:t>
            </a:r>
            <a:r>
              <a:rPr lang="zh-CN" altLang="en-US" dirty="0" smtClean="0">
                <a:latin typeface="Arial" panose="020B0604020202020204" pitchFamily="34" charset="0"/>
              </a:rPr>
              <a:t>数字图像</a:t>
            </a:r>
            <a:r>
              <a:rPr lang="en-US" altLang="zh-CN" dirty="0" smtClean="0">
                <a:latin typeface="Arial" panose="020B0604020202020204" pitchFamily="34" charset="0"/>
              </a:rPr>
              <a:t>)</a:t>
            </a:r>
            <a:r>
              <a:rPr lang="zh-CN" altLang="en-US" dirty="0" smtClean="0">
                <a:latin typeface="Arial" panose="020B0604020202020204" pitchFamily="34" charset="0"/>
              </a:rPr>
              <a:t>构建成一个</a:t>
            </a:r>
            <a:r>
              <a:rPr lang="en-US" altLang="zh-CN" dirty="0" smtClean="0">
                <a:latin typeface="Arial" panose="020B0604020202020204" pitchFamily="34" charset="0"/>
              </a:rPr>
              <a:t>HTML</a:t>
            </a:r>
            <a:r>
              <a:rPr lang="zh-CN" altLang="en-US" dirty="0" smtClean="0">
                <a:latin typeface="Arial" panose="020B0604020202020204" pitchFamily="34" charset="0"/>
              </a:rPr>
              <a:t>文档反馈给</a:t>
            </a:r>
            <a:r>
              <a:rPr lang="en-US" altLang="zh-CN" dirty="0" smtClean="0">
                <a:latin typeface="Arial" panose="020B0604020202020204" pitchFamily="34" charset="0"/>
              </a:rPr>
              <a:t>Web</a:t>
            </a:r>
            <a:r>
              <a:rPr lang="zh-CN" altLang="en-US" dirty="0" smtClean="0">
                <a:latin typeface="Arial" panose="020B0604020202020204" pitchFamily="34" charset="0"/>
              </a:rPr>
              <a:t>服务器，然后再传递给客户端浏览器。</a:t>
            </a:r>
            <a:endParaRPr lang="zh-CN" altLang="en-US" sz="240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6"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28675" name="Rectangle 3"/>
          <p:cNvSpPr>
            <a:spLocks noGrp="1" noChangeArrowheads="1"/>
          </p:cNvSpPr>
          <p:nvPr>
            <p:ph idx="1"/>
          </p:nvPr>
        </p:nvSpPr>
        <p:spPr>
          <a:xfrm>
            <a:off x="561975" y="1700213"/>
            <a:ext cx="8064500" cy="3960812"/>
          </a:xfrm>
        </p:spPr>
        <p:txBody>
          <a:bodyPr/>
          <a:lstStyle/>
          <a:p>
            <a:pPr eaLnBrk="1" hangingPunct="1">
              <a:lnSpc>
                <a:spcPct val="105000"/>
              </a:lnSpc>
              <a:spcBef>
                <a:spcPct val="0"/>
              </a:spcBef>
              <a:buClr>
                <a:srgbClr val="FF6699"/>
              </a:buClr>
              <a:buFont typeface="Wingdings" panose="05000000000000000000" pitchFamily="2" charset="2"/>
              <a:buChar char="Ø"/>
            </a:pPr>
            <a:r>
              <a:rPr lang="en-US" altLang="zh-CN" sz="2400" smtClean="0">
                <a:solidFill>
                  <a:schemeClr val="hlink"/>
                </a:solidFill>
                <a:latin typeface="Arial" panose="020B0604020202020204" pitchFamily="34" charset="0"/>
              </a:rPr>
              <a:t>CGI</a:t>
            </a:r>
            <a:r>
              <a:rPr lang="zh-CN" altLang="en-US" sz="2400" smtClean="0">
                <a:solidFill>
                  <a:schemeClr val="hlink"/>
                </a:solidFill>
                <a:latin typeface="Arial" panose="020B0604020202020204" pitchFamily="34" charset="0"/>
              </a:rPr>
              <a:t>模式优势：</a:t>
            </a:r>
          </a:p>
          <a:p>
            <a:pPr lvl="1" eaLnBrk="1" hangingPunct="1">
              <a:lnSpc>
                <a:spcPct val="105000"/>
              </a:lnSpc>
              <a:spcBef>
                <a:spcPct val="0"/>
              </a:spcBef>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功能强、资源利用率高：</a:t>
            </a:r>
            <a:r>
              <a:rPr lang="zh-CN" altLang="en-US" sz="2000" smtClean="0">
                <a:latin typeface="Arial" panose="020B0604020202020204" pitchFamily="34" charset="0"/>
              </a:rPr>
              <a:t>由于所有的</a:t>
            </a:r>
            <a:r>
              <a:rPr lang="en-US" altLang="zh-CN" sz="2000" smtClean="0">
                <a:latin typeface="Arial" panose="020B0604020202020204" pitchFamily="34" charset="0"/>
              </a:rPr>
              <a:t>GIS</a:t>
            </a:r>
            <a:r>
              <a:rPr lang="zh-CN" altLang="en-US" sz="2000" smtClean="0">
                <a:latin typeface="Arial" panose="020B0604020202020204" pitchFamily="34" charset="0"/>
              </a:rPr>
              <a:t>操作都是由</a:t>
            </a:r>
            <a:r>
              <a:rPr lang="en-US" altLang="zh-CN" sz="2000" smtClean="0">
                <a:latin typeface="Arial" panose="020B0604020202020204" pitchFamily="34" charset="0"/>
              </a:rPr>
              <a:t>GIS</a:t>
            </a:r>
            <a:r>
              <a:rPr lang="zh-CN" altLang="en-US" sz="2000" smtClean="0">
                <a:latin typeface="Arial" panose="020B0604020202020204" pitchFamily="34" charset="0"/>
              </a:rPr>
              <a:t>服务器完成的，具有客户端小、处理大型</a:t>
            </a:r>
            <a:r>
              <a:rPr lang="en-US" altLang="zh-CN" sz="2000" smtClean="0">
                <a:latin typeface="Arial" panose="020B0604020202020204" pitchFamily="34" charset="0"/>
              </a:rPr>
              <a:t>GIS</a:t>
            </a:r>
            <a:r>
              <a:rPr lang="zh-CN" altLang="en-US" sz="2000" smtClean="0">
                <a:latin typeface="Arial" panose="020B0604020202020204" pitchFamily="34" charset="0"/>
              </a:rPr>
              <a:t>操作分析的功能强、充分利用现有的</a:t>
            </a:r>
            <a:r>
              <a:rPr lang="en-US" altLang="zh-CN" sz="2000" smtClean="0">
                <a:latin typeface="Arial" panose="020B0604020202020204" pitchFamily="34" charset="0"/>
              </a:rPr>
              <a:t>GIS</a:t>
            </a:r>
            <a:r>
              <a:rPr lang="zh-CN" altLang="en-US" sz="2000" smtClean="0">
                <a:latin typeface="Arial" panose="020B0604020202020204" pitchFamily="34" charset="0"/>
              </a:rPr>
              <a:t>操作分析资源等优势；</a:t>
            </a:r>
          </a:p>
          <a:p>
            <a:pPr lvl="1" eaLnBrk="1" hangingPunct="1">
              <a:lnSpc>
                <a:spcPct val="105000"/>
              </a:lnSpc>
              <a:spcBef>
                <a:spcPct val="0"/>
              </a:spcBef>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跨平台性好：</a:t>
            </a:r>
            <a:r>
              <a:rPr lang="zh-CN" altLang="en-US" sz="2000" smtClean="0">
                <a:latin typeface="Arial" panose="020B0604020202020204" pitchFamily="34" charset="0"/>
              </a:rPr>
              <a:t>由于在客户机端使用的是支持标准</a:t>
            </a:r>
            <a:r>
              <a:rPr lang="en-US" altLang="zh-CN" sz="2000" smtClean="0">
                <a:latin typeface="Arial" panose="020B0604020202020204" pitchFamily="34" charset="0"/>
              </a:rPr>
              <a:t>HTML</a:t>
            </a:r>
            <a:r>
              <a:rPr lang="zh-CN" altLang="en-US" sz="2000" smtClean="0">
                <a:latin typeface="Arial" panose="020B0604020202020204" pitchFamily="34" charset="0"/>
              </a:rPr>
              <a:t>的</a:t>
            </a:r>
            <a:r>
              <a:rPr lang="en-US" altLang="zh-CN" sz="2000" smtClean="0">
                <a:latin typeface="Arial" panose="020B0604020202020204" pitchFamily="34" charset="0"/>
              </a:rPr>
              <a:t>Web</a:t>
            </a:r>
            <a:r>
              <a:rPr lang="zh-CN" altLang="en-US" sz="2000" smtClean="0">
                <a:latin typeface="Arial" panose="020B0604020202020204" pitchFamily="34" charset="0"/>
              </a:rPr>
              <a:t>浏览器，操作结果是以静态的</a:t>
            </a:r>
            <a:r>
              <a:rPr lang="en-US" altLang="zh-CN" sz="2000" smtClean="0">
                <a:latin typeface="Arial" panose="020B0604020202020204" pitchFamily="34" charset="0"/>
              </a:rPr>
              <a:t>GIF</a:t>
            </a:r>
            <a:r>
              <a:rPr lang="zh-CN" altLang="en-US" sz="2000" smtClean="0">
                <a:latin typeface="Arial" panose="020B0604020202020204" pitchFamily="34" charset="0"/>
              </a:rPr>
              <a:t>或</a:t>
            </a:r>
            <a:r>
              <a:rPr lang="en-US" altLang="zh-CN" sz="2000" smtClean="0">
                <a:latin typeface="Arial" panose="020B0604020202020204" pitchFamily="34" charset="0"/>
              </a:rPr>
              <a:t>JPEG</a:t>
            </a:r>
            <a:r>
              <a:rPr lang="zh-CN" altLang="en-US" sz="2000" smtClean="0">
                <a:latin typeface="Arial" panose="020B0604020202020204" pitchFamily="34" charset="0"/>
              </a:rPr>
              <a:t>图像的形式表现，因而客户机端与平台无关。</a:t>
            </a:r>
          </a:p>
          <a:p>
            <a:pPr lvl="1" eaLnBrk="1" hangingPunct="1">
              <a:lnSpc>
                <a:spcPct val="105000"/>
              </a:lnSpc>
              <a:spcBef>
                <a:spcPct val="0"/>
              </a:spcBef>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调用程序的方法易于理解和实现：</a:t>
            </a:r>
            <a:r>
              <a:rPr lang="zh-CN" altLang="en-US" sz="2000" smtClean="0">
                <a:latin typeface="Arial" panose="020B0604020202020204" pitchFamily="34" charset="0"/>
              </a:rPr>
              <a:t>通过一组简单的环境变量或命令行传递参数。</a:t>
            </a:r>
          </a:p>
          <a:p>
            <a:pPr lvl="1" eaLnBrk="1" hangingPunct="1">
              <a:lnSpc>
                <a:spcPct val="105000"/>
              </a:lnSpc>
              <a:spcBef>
                <a:spcPct val="0"/>
              </a:spcBef>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安全性：</a:t>
            </a:r>
            <a:r>
              <a:rPr lang="en-US" altLang="zh-CN" sz="2000" smtClean="0">
                <a:latin typeface="Arial" panose="020B0604020202020204" pitchFamily="34" charset="0"/>
              </a:rPr>
              <a:t>CGI</a:t>
            </a:r>
            <a:r>
              <a:rPr lang="zh-CN" altLang="en-US" sz="2000" smtClean="0">
                <a:latin typeface="Arial" panose="020B0604020202020204" pitchFamily="34" charset="0"/>
              </a:rPr>
              <a:t>程序以一个独立进程方式运行，和</a:t>
            </a:r>
            <a:r>
              <a:rPr lang="en-US" altLang="zh-CN" sz="2000" smtClean="0">
                <a:latin typeface="Arial" panose="020B0604020202020204" pitchFamily="34" charset="0"/>
              </a:rPr>
              <a:t>Web</a:t>
            </a:r>
            <a:r>
              <a:rPr lang="zh-CN" altLang="en-US" sz="2000" smtClean="0">
                <a:latin typeface="Arial" panose="020B0604020202020204" pitchFamily="34" charset="0"/>
              </a:rPr>
              <a:t>服务器完全隔离，有错误的</a:t>
            </a:r>
            <a:r>
              <a:rPr lang="en-US" altLang="zh-CN" sz="2000" smtClean="0">
                <a:latin typeface="Arial" panose="020B0604020202020204" pitchFamily="34" charset="0"/>
              </a:rPr>
              <a:t>CGI</a:t>
            </a:r>
            <a:r>
              <a:rPr lang="zh-CN" altLang="en-US" sz="2000" smtClean="0">
                <a:latin typeface="Arial" panose="020B0604020202020204" pitchFamily="34" charset="0"/>
              </a:rPr>
              <a:t>程序很难损害服务器内部的完整性。</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5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29699" name="Rectangle 3"/>
          <p:cNvSpPr>
            <a:spLocks noGrp="1" noChangeArrowheads="1"/>
          </p:cNvSpPr>
          <p:nvPr>
            <p:ph idx="1"/>
          </p:nvPr>
        </p:nvSpPr>
        <p:spPr>
          <a:xfrm>
            <a:off x="525463" y="1628775"/>
            <a:ext cx="8137525" cy="3673475"/>
          </a:xfrm>
        </p:spPr>
        <p:txBody>
          <a:bodyPr/>
          <a:lstStyle/>
          <a:p>
            <a:pPr eaLnBrk="1" hangingPunct="1">
              <a:lnSpc>
                <a:spcPct val="150000"/>
              </a:lnSpc>
              <a:buClr>
                <a:srgbClr val="FF6699"/>
              </a:buClr>
              <a:buFont typeface="Wingdings" panose="05000000000000000000" pitchFamily="2" charset="2"/>
              <a:buChar char="Ø"/>
            </a:pPr>
            <a:r>
              <a:rPr lang="en-US" altLang="zh-CN" sz="2400" smtClean="0">
                <a:solidFill>
                  <a:schemeClr val="hlink"/>
                </a:solidFill>
                <a:latin typeface="Arial" panose="020B0604020202020204" pitchFamily="34" charset="0"/>
              </a:rPr>
              <a:t>CGI</a:t>
            </a:r>
            <a:r>
              <a:rPr lang="zh-CN" altLang="en-US" sz="2400" smtClean="0">
                <a:solidFill>
                  <a:schemeClr val="hlink"/>
                </a:solidFill>
                <a:latin typeface="Arial" panose="020B0604020202020204" pitchFamily="34" charset="0"/>
              </a:rPr>
              <a:t>模式劣势：</a:t>
            </a:r>
          </a:p>
          <a:p>
            <a:pPr lvl="1" eaLnBrk="1" hangingPunct="1">
              <a:lnSpc>
                <a:spcPct val="150000"/>
              </a:lnSpc>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增加了网络传输的负担：</a:t>
            </a:r>
            <a:r>
              <a:rPr lang="zh-CN" altLang="en-US" sz="2000" smtClean="0">
                <a:latin typeface="Arial" panose="020B0604020202020204" pitchFamily="34" charset="0"/>
              </a:rPr>
              <a:t>由于用户的每一步操作，都需要将请求通过网络传给</a:t>
            </a:r>
            <a:r>
              <a:rPr lang="en-US" altLang="zh-CN" sz="2000" smtClean="0">
                <a:latin typeface="Arial" panose="020B0604020202020204" pitchFamily="34" charset="0"/>
              </a:rPr>
              <a:t>GIS</a:t>
            </a:r>
            <a:r>
              <a:rPr lang="zh-CN" altLang="en-US" sz="2000" smtClean="0">
                <a:latin typeface="Arial" panose="020B0604020202020204" pitchFamily="34" charset="0"/>
              </a:rPr>
              <a:t>服务器；</a:t>
            </a:r>
            <a:r>
              <a:rPr lang="en-US" altLang="zh-CN" sz="2000" smtClean="0">
                <a:latin typeface="Arial" panose="020B0604020202020204" pitchFamily="34" charset="0"/>
              </a:rPr>
              <a:t>GIS</a:t>
            </a:r>
            <a:r>
              <a:rPr lang="zh-CN" altLang="en-US" sz="2000" smtClean="0">
                <a:latin typeface="Arial" panose="020B0604020202020204" pitchFamily="34" charset="0"/>
              </a:rPr>
              <a:t>服务器将操作结果形成新的栅格图像，再通过网络返回给用户，因而网络的传输量大大增加了。</a:t>
            </a:r>
          </a:p>
          <a:p>
            <a:pPr lvl="1" eaLnBrk="1" hangingPunct="1">
              <a:lnSpc>
                <a:spcPct val="150000"/>
              </a:lnSpc>
              <a:buClr>
                <a:srgbClr val="FF6699"/>
              </a:buClr>
              <a:buFont typeface="Wingdings" panose="05000000000000000000" pitchFamily="2" charset="2"/>
              <a:buChar char="Ø"/>
            </a:pPr>
            <a:r>
              <a:rPr lang="zh-CN" altLang="en-US" sz="2000" smtClean="0">
                <a:solidFill>
                  <a:srgbClr val="3399FF"/>
                </a:solidFill>
                <a:latin typeface="Arial" panose="020B0604020202020204" pitchFamily="34" charset="0"/>
              </a:rPr>
              <a:t>服务器的负担重：</a:t>
            </a:r>
            <a:r>
              <a:rPr lang="zh-CN" altLang="en-US" sz="2000" smtClean="0">
                <a:latin typeface="Arial" panose="020B0604020202020204" pitchFamily="34" charset="0"/>
              </a:rPr>
              <a:t>所有的操作都必须由</a:t>
            </a:r>
            <a:r>
              <a:rPr lang="en-US" altLang="zh-CN" sz="2000" smtClean="0">
                <a:latin typeface="Arial" panose="020B0604020202020204" pitchFamily="34" charset="0"/>
              </a:rPr>
              <a:t>GIS</a:t>
            </a:r>
            <a:r>
              <a:rPr lang="zh-CN" altLang="en-US" sz="2000" smtClean="0">
                <a:latin typeface="Arial" panose="020B0604020202020204" pitchFamily="34" charset="0"/>
              </a:rPr>
              <a:t>服务器解释执行，服务器的负担很重；信息</a:t>
            </a:r>
            <a:r>
              <a:rPr lang="en-US" altLang="zh-CN" sz="2000" smtClean="0">
                <a:latin typeface="Arial" panose="020B0604020202020204" pitchFamily="34" charset="0"/>
              </a:rPr>
              <a:t>(</a:t>
            </a:r>
            <a:r>
              <a:rPr lang="zh-CN" altLang="en-US" sz="2000" smtClean="0">
                <a:latin typeface="Arial" panose="020B0604020202020204" pitchFamily="34" charset="0"/>
              </a:rPr>
              <a:t>用户的请求和</a:t>
            </a:r>
            <a:r>
              <a:rPr lang="en-US" altLang="zh-CN" sz="2000" smtClean="0">
                <a:latin typeface="Arial" panose="020B0604020202020204" pitchFamily="34" charset="0"/>
              </a:rPr>
              <a:t>GIS</a:t>
            </a:r>
            <a:r>
              <a:rPr lang="zh-CN" altLang="en-US" sz="2000" smtClean="0">
                <a:latin typeface="Arial" panose="020B0604020202020204" pitchFamily="34" charset="0"/>
              </a:rPr>
              <a:t>服务器返回的图像</a:t>
            </a:r>
            <a:r>
              <a:rPr lang="en-US" altLang="zh-CN" sz="2000" smtClean="0">
                <a:latin typeface="Arial" panose="020B0604020202020204" pitchFamily="34" charset="0"/>
              </a:rPr>
              <a:t>)</a:t>
            </a:r>
            <a:r>
              <a:rPr lang="zh-CN" altLang="en-US" sz="2000" smtClean="0">
                <a:latin typeface="Arial" panose="020B0604020202020204" pitchFamily="34" charset="0"/>
              </a:rPr>
              <a:t>通过</a:t>
            </a:r>
            <a:r>
              <a:rPr lang="en-US" altLang="zh-CN" sz="2000" smtClean="0">
                <a:latin typeface="Arial" panose="020B0604020202020204" pitchFamily="34" charset="0"/>
              </a:rPr>
              <a:t>CGI</a:t>
            </a:r>
            <a:r>
              <a:rPr lang="zh-CN" altLang="en-US" sz="2000" smtClean="0">
                <a:latin typeface="Arial" panose="020B0604020202020204" pitchFamily="34" charset="0"/>
              </a:rPr>
              <a:t>脚本在浏览器和</a:t>
            </a:r>
            <a:r>
              <a:rPr lang="en-US" altLang="zh-CN" sz="2000" smtClean="0">
                <a:latin typeface="Arial" panose="020B0604020202020204" pitchFamily="34" charset="0"/>
              </a:rPr>
              <a:t>GIS</a:t>
            </a:r>
            <a:r>
              <a:rPr lang="zh-CN" altLang="en-US" sz="2000" smtClean="0">
                <a:latin typeface="Arial" panose="020B0604020202020204" pitchFamily="34" charset="0"/>
              </a:rPr>
              <a:t>服务器之间传输，势必影响信息的传输速度。</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p>
        </p:txBody>
      </p:sp>
      <p:sp>
        <p:nvSpPr>
          <p:cNvPr id="30723" name="Rectangle 3"/>
          <p:cNvSpPr>
            <a:spLocks noGrp="1" noChangeArrowheads="1"/>
          </p:cNvSpPr>
          <p:nvPr>
            <p:ph idx="1"/>
          </p:nvPr>
        </p:nvSpPr>
        <p:spPr>
          <a:xfrm>
            <a:off x="598488" y="1484313"/>
            <a:ext cx="7991475" cy="3457575"/>
          </a:xfrm>
        </p:spPr>
        <p:txBody>
          <a:bodyPr/>
          <a:lstStyle/>
          <a:p>
            <a:pPr eaLnBrk="1" hangingPunct="1">
              <a:lnSpc>
                <a:spcPct val="120000"/>
              </a:lnSpc>
              <a:spcAft>
                <a:spcPct val="20000"/>
              </a:spcAft>
              <a:buClr>
                <a:srgbClr val="FF6699"/>
              </a:buClr>
              <a:buFont typeface="Wingdings" panose="05000000000000000000" pitchFamily="2" charset="2"/>
              <a:buChar char="Ø"/>
            </a:pPr>
            <a:r>
              <a:rPr lang="en-US" altLang="zh-CN" sz="2400" smtClean="0">
                <a:solidFill>
                  <a:schemeClr val="hlink"/>
                </a:solidFill>
                <a:latin typeface="Arial Narrow" panose="020B0606020202030204" pitchFamily="34" charset="0"/>
              </a:rPr>
              <a:t>CGI</a:t>
            </a:r>
            <a:r>
              <a:rPr lang="zh-CN" altLang="en-US" sz="2400" smtClean="0">
                <a:solidFill>
                  <a:schemeClr val="hlink"/>
                </a:solidFill>
                <a:latin typeface="Arial Narrow" panose="020B0606020202030204" pitchFamily="34" charset="0"/>
              </a:rPr>
              <a:t>模式劣势：</a:t>
            </a:r>
          </a:p>
          <a:p>
            <a:pPr lvl="1" eaLnBrk="1" hangingPunct="1">
              <a:lnSpc>
                <a:spcPct val="120000"/>
              </a:lnSpc>
              <a:spcAft>
                <a:spcPct val="20000"/>
              </a:spcAft>
              <a:buClr>
                <a:srgbClr val="FF6699"/>
              </a:buClr>
              <a:buFont typeface="Wingdings" panose="05000000000000000000" pitchFamily="2" charset="2"/>
              <a:buChar char="Ø"/>
            </a:pPr>
            <a:r>
              <a:rPr lang="zh-CN" altLang="en-US" sz="2000" smtClean="0">
                <a:solidFill>
                  <a:srgbClr val="3399FF"/>
                </a:solidFill>
                <a:latin typeface="Arial Narrow" panose="020B0606020202030204" pitchFamily="34" charset="0"/>
              </a:rPr>
              <a:t>同步多请求问题：</a:t>
            </a:r>
            <a:r>
              <a:rPr lang="zh-CN" altLang="en-US" sz="2000" smtClean="0">
                <a:latin typeface="Arial Narrow" panose="020B0606020202030204" pitchFamily="34" charset="0"/>
              </a:rPr>
              <a:t>由于</a:t>
            </a:r>
            <a:r>
              <a:rPr lang="en-US" altLang="zh-CN" sz="2000" smtClean="0">
                <a:latin typeface="Arial Narrow" panose="020B0606020202030204" pitchFamily="34" charset="0"/>
              </a:rPr>
              <a:t>CGI</a:t>
            </a:r>
            <a:r>
              <a:rPr lang="zh-CN" altLang="en-US" sz="2000" smtClean="0">
                <a:latin typeface="Arial Narrow" panose="020B0606020202030204" pitchFamily="34" charset="0"/>
              </a:rPr>
              <a:t>脚本处理所有来自</a:t>
            </a:r>
            <a:r>
              <a:rPr lang="en-US" altLang="zh-CN" sz="2000" smtClean="0">
                <a:latin typeface="Arial Narrow" panose="020B0606020202030204" pitchFamily="34" charset="0"/>
              </a:rPr>
              <a:t>Web</a:t>
            </a:r>
            <a:r>
              <a:rPr lang="zh-CN" altLang="en-US" sz="2000" smtClean="0">
                <a:latin typeface="Arial Narrow" panose="020B0606020202030204" pitchFamily="34" charset="0"/>
              </a:rPr>
              <a:t>浏览器的输入和解释</a:t>
            </a:r>
            <a:r>
              <a:rPr lang="en-US" altLang="zh-CN" sz="2000" smtClean="0">
                <a:latin typeface="Arial Narrow" panose="020B0606020202030204" pitchFamily="34" charset="0"/>
              </a:rPr>
              <a:t>GIS</a:t>
            </a:r>
            <a:r>
              <a:rPr lang="zh-CN" altLang="en-US" sz="2000" smtClean="0">
                <a:latin typeface="Arial Narrow" panose="020B0606020202030204" pitchFamily="34" charset="0"/>
              </a:rPr>
              <a:t>服务器的所有输出。对于每一个客户机的请求，都要重新启动一个新的服务进程。当有多用户同时发出请求时，系统的功能将受到影响。</a:t>
            </a:r>
          </a:p>
          <a:p>
            <a:pPr lvl="1" eaLnBrk="1" hangingPunct="1">
              <a:lnSpc>
                <a:spcPct val="120000"/>
              </a:lnSpc>
              <a:spcAft>
                <a:spcPct val="20000"/>
              </a:spcAft>
              <a:buClr>
                <a:srgbClr val="FF6699"/>
              </a:buClr>
              <a:buFont typeface="Wingdings" panose="05000000000000000000" pitchFamily="2" charset="2"/>
              <a:buChar char="Ø"/>
            </a:pPr>
            <a:r>
              <a:rPr lang="zh-CN" altLang="en-US" sz="2000" smtClean="0">
                <a:solidFill>
                  <a:srgbClr val="3399FF"/>
                </a:solidFill>
                <a:latin typeface="Arial Narrow" panose="020B0606020202030204" pitchFamily="34" charset="0"/>
              </a:rPr>
              <a:t>静态图像：</a:t>
            </a:r>
            <a:r>
              <a:rPr lang="zh-CN" altLang="en-US" sz="2000" smtClean="0">
                <a:latin typeface="Arial Narrow" panose="020B0606020202030204" pitchFamily="34" charset="0"/>
              </a:rPr>
              <a:t>在浏览器上显示的是静态图像，因而用户即不能漫游、缩放，又不能通过几何图形如点、线、面来选择显示其关心的地物。</a:t>
            </a:r>
          </a:p>
          <a:p>
            <a:pPr lvl="1" eaLnBrk="1" hangingPunct="1">
              <a:lnSpc>
                <a:spcPct val="120000"/>
              </a:lnSpc>
              <a:spcAft>
                <a:spcPct val="20000"/>
              </a:spcAft>
              <a:buClr>
                <a:srgbClr val="FF6699"/>
              </a:buClr>
              <a:buFont typeface="Wingdings" panose="05000000000000000000" pitchFamily="2" charset="2"/>
              <a:buChar char="Ø"/>
            </a:pPr>
            <a:r>
              <a:rPr lang="zh-CN" altLang="en-US" sz="2000" smtClean="0">
                <a:solidFill>
                  <a:srgbClr val="3399FF"/>
                </a:solidFill>
                <a:latin typeface="Arial Narrow" panose="020B0606020202030204" pitchFamily="34" charset="0"/>
              </a:rPr>
              <a:t>用户界面的功能受</a:t>
            </a:r>
            <a:r>
              <a:rPr lang="en-US" altLang="zh-CN" sz="2000" smtClean="0">
                <a:solidFill>
                  <a:srgbClr val="3399FF"/>
                </a:solidFill>
                <a:latin typeface="Arial Narrow" panose="020B0606020202030204" pitchFamily="34" charset="0"/>
              </a:rPr>
              <a:t>Web</a:t>
            </a:r>
            <a:r>
              <a:rPr lang="zh-CN" altLang="en-US" sz="2000" smtClean="0">
                <a:solidFill>
                  <a:srgbClr val="3399FF"/>
                </a:solidFill>
                <a:latin typeface="Arial Narrow" panose="020B0606020202030204" pitchFamily="34" charset="0"/>
              </a:rPr>
              <a:t>浏览器的限制，影响</a:t>
            </a:r>
            <a:r>
              <a:rPr lang="en-US" altLang="zh-CN" sz="2000" smtClean="0">
                <a:solidFill>
                  <a:srgbClr val="3399FF"/>
                </a:solidFill>
                <a:latin typeface="Arial Narrow" panose="020B0606020202030204" pitchFamily="34" charset="0"/>
              </a:rPr>
              <a:t>GIS</a:t>
            </a:r>
            <a:r>
              <a:rPr lang="zh-CN" altLang="en-US" sz="2000" smtClean="0">
                <a:solidFill>
                  <a:srgbClr val="3399FF"/>
                </a:solidFill>
                <a:latin typeface="Arial Narrow" panose="020B0606020202030204" pitchFamily="34" charset="0"/>
              </a:rPr>
              <a:t>资源的有效使用。</a:t>
            </a:r>
            <a:endParaRPr lang="zh-CN" altLang="en-US" sz="1600" smtClean="0">
              <a:solidFill>
                <a:srgbClr val="3399FF"/>
              </a:solidFill>
              <a:latin typeface="Arial Narrow" panose="020B060602020203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4"/>
          <p:cNvGrpSpPr>
            <a:grpSpLocks/>
          </p:cNvGrpSpPr>
          <p:nvPr/>
        </p:nvGrpSpPr>
        <p:grpSpPr bwMode="auto">
          <a:xfrm>
            <a:off x="323850" y="908050"/>
            <a:ext cx="8235950" cy="5087938"/>
            <a:chOff x="567" y="1248"/>
            <a:chExt cx="4957" cy="2677"/>
          </a:xfrm>
        </p:grpSpPr>
        <p:grpSp>
          <p:nvGrpSpPr>
            <p:cNvPr id="13315" name="Group 5"/>
            <p:cNvGrpSpPr>
              <a:grpSpLocks/>
            </p:cNvGrpSpPr>
            <p:nvPr/>
          </p:nvGrpSpPr>
          <p:grpSpPr bwMode="auto">
            <a:xfrm>
              <a:off x="2290" y="2972"/>
              <a:ext cx="1497" cy="227"/>
              <a:chOff x="2290" y="3249"/>
              <a:chExt cx="1497" cy="227"/>
            </a:xfrm>
          </p:grpSpPr>
          <p:sp>
            <p:nvSpPr>
              <p:cNvPr id="13537" name="Oval 6"/>
              <p:cNvSpPr>
                <a:spLocks noChangeArrowheads="1"/>
              </p:cNvSpPr>
              <p:nvPr/>
            </p:nvSpPr>
            <p:spPr bwMode="auto">
              <a:xfrm>
                <a:off x="3605" y="3249"/>
                <a:ext cx="182" cy="226"/>
              </a:xfrm>
              <a:prstGeom prst="ellipse">
                <a:avLst/>
              </a:prstGeom>
              <a:gradFill rotWithShape="1">
                <a:gsLst>
                  <a:gs pos="0">
                    <a:srgbClr val="007600"/>
                  </a:gs>
                  <a:gs pos="50000">
                    <a:srgbClr val="00FF00"/>
                  </a:gs>
                  <a:gs pos="100000">
                    <a:srgbClr val="007600"/>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538" name="Rectangle 7"/>
              <p:cNvSpPr>
                <a:spLocks noChangeArrowheads="1"/>
              </p:cNvSpPr>
              <p:nvPr/>
            </p:nvSpPr>
            <p:spPr bwMode="auto">
              <a:xfrm>
                <a:off x="2381" y="3249"/>
                <a:ext cx="1315" cy="227"/>
              </a:xfrm>
              <a:prstGeom prst="rect">
                <a:avLst/>
              </a:prstGeom>
              <a:gradFill rotWithShape="1">
                <a:gsLst>
                  <a:gs pos="0">
                    <a:srgbClr val="007600"/>
                  </a:gs>
                  <a:gs pos="50000">
                    <a:srgbClr val="00FF00"/>
                  </a:gs>
                  <a:gs pos="100000">
                    <a:srgbClr val="0076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zh-CN" altLang="en-US" sz="2400">
                    <a:latin typeface="Times New Roman" panose="02020603050405020304" pitchFamily="18" charset="0"/>
                  </a:rPr>
                  <a:t>   </a:t>
                </a:r>
                <a:r>
                  <a:rPr kumimoji="1" lang="en-US" altLang="zh-CN" sz="2400" b="1">
                    <a:solidFill>
                      <a:srgbClr val="000000"/>
                    </a:solidFill>
                    <a:latin typeface="Times New Roman" panose="02020603050405020304" pitchFamily="18" charset="0"/>
                  </a:rPr>
                  <a:t>Protocol : HTTP</a:t>
                </a:r>
              </a:p>
            </p:txBody>
          </p:sp>
          <p:sp>
            <p:nvSpPr>
              <p:cNvPr id="13539" name="Oval 8"/>
              <p:cNvSpPr>
                <a:spLocks noChangeArrowheads="1"/>
              </p:cNvSpPr>
              <p:nvPr/>
            </p:nvSpPr>
            <p:spPr bwMode="auto">
              <a:xfrm>
                <a:off x="2290" y="3249"/>
                <a:ext cx="182" cy="226"/>
              </a:xfrm>
              <a:prstGeom prst="ellipse">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grpSp>
          <p:nvGrpSpPr>
            <p:cNvPr id="13316" name="Group 9"/>
            <p:cNvGrpSpPr>
              <a:grpSpLocks/>
            </p:cNvGrpSpPr>
            <p:nvPr/>
          </p:nvGrpSpPr>
          <p:grpSpPr bwMode="auto">
            <a:xfrm>
              <a:off x="4195" y="1430"/>
              <a:ext cx="288" cy="312"/>
              <a:chOff x="5760" y="4173"/>
              <a:chExt cx="720" cy="780"/>
            </a:xfrm>
          </p:grpSpPr>
          <p:sp>
            <p:nvSpPr>
              <p:cNvPr id="13535" name="tower"/>
              <p:cNvSpPr>
                <a:spLocks noEditPoints="1" noChangeArrowheads="1"/>
              </p:cNvSpPr>
              <p:nvPr/>
            </p:nvSpPr>
            <p:spPr bwMode="auto">
              <a:xfrm>
                <a:off x="5760" y="4173"/>
                <a:ext cx="541" cy="7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39 w 21600"/>
                  <a:gd name="T31" fmla="*/ 22542 h 21600"/>
                  <a:gd name="T32" fmla="*/ 21480 w 21600"/>
                  <a:gd name="T33" fmla="*/ 27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gradFill rotWithShape="1">
                <a:gsLst>
                  <a:gs pos="0">
                    <a:srgbClr val="6587A9"/>
                  </a:gs>
                  <a:gs pos="50000">
                    <a:srgbClr val="99CCFF"/>
                  </a:gs>
                  <a:gs pos="100000">
                    <a:srgbClr val="6587A9"/>
                  </a:gs>
                </a:gsLst>
                <a:lin ang="0" scaled="1"/>
              </a:gradFill>
              <a:ln w="12700">
                <a:solidFill>
                  <a:srgbClr val="000000"/>
                </a:solidFill>
                <a:miter lim="800000"/>
                <a:headEnd/>
                <a:tailEnd/>
              </a:ln>
            </p:spPr>
            <p:txBody>
              <a:bodyPr/>
              <a:lstStyle/>
              <a:p>
                <a:endParaRPr lang="zh-CN" altLang="en-US"/>
              </a:p>
            </p:txBody>
          </p:sp>
          <p:sp>
            <p:nvSpPr>
              <p:cNvPr id="13536" name="AutoShape 11"/>
              <p:cNvSpPr>
                <a:spLocks noChangeArrowheads="1"/>
              </p:cNvSpPr>
              <p:nvPr/>
            </p:nvSpPr>
            <p:spPr bwMode="auto">
              <a:xfrm>
                <a:off x="6210" y="4522"/>
                <a:ext cx="270" cy="426"/>
              </a:xfrm>
              <a:prstGeom prst="flowChartMagneticDisk">
                <a:avLst/>
              </a:prstGeom>
              <a:gradFill rotWithShape="1">
                <a:gsLst>
                  <a:gs pos="0">
                    <a:srgbClr val="475E76"/>
                  </a:gs>
                  <a:gs pos="50000">
                    <a:srgbClr val="99CCFF"/>
                  </a:gs>
                  <a:gs pos="100000">
                    <a:srgbClr val="475E76"/>
                  </a:gs>
                </a:gsLst>
                <a:lin ang="0" scaled="1"/>
              </a:gradFill>
              <a:ln w="9525">
                <a:solidFill>
                  <a:srgbClr val="000000"/>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grpSp>
          <p:nvGrpSpPr>
            <p:cNvPr id="13317" name="Group 12"/>
            <p:cNvGrpSpPr>
              <a:grpSpLocks/>
            </p:cNvGrpSpPr>
            <p:nvPr/>
          </p:nvGrpSpPr>
          <p:grpSpPr bwMode="auto">
            <a:xfrm>
              <a:off x="4377" y="1929"/>
              <a:ext cx="288" cy="312"/>
              <a:chOff x="5760" y="4173"/>
              <a:chExt cx="720" cy="780"/>
            </a:xfrm>
          </p:grpSpPr>
          <p:sp>
            <p:nvSpPr>
              <p:cNvPr id="13533" name="tower"/>
              <p:cNvSpPr>
                <a:spLocks noEditPoints="1" noChangeArrowheads="1"/>
              </p:cNvSpPr>
              <p:nvPr/>
            </p:nvSpPr>
            <p:spPr bwMode="auto">
              <a:xfrm>
                <a:off x="5760" y="4173"/>
                <a:ext cx="541" cy="78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439 w 21600"/>
                  <a:gd name="T31" fmla="*/ 22542 h 21600"/>
                  <a:gd name="T32" fmla="*/ 21480 w 21600"/>
                  <a:gd name="T33" fmla="*/ 27000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gradFill rotWithShape="1">
                <a:gsLst>
                  <a:gs pos="0">
                    <a:srgbClr val="6587A9"/>
                  </a:gs>
                  <a:gs pos="50000">
                    <a:srgbClr val="99CCFF"/>
                  </a:gs>
                  <a:gs pos="100000">
                    <a:srgbClr val="6587A9"/>
                  </a:gs>
                </a:gsLst>
                <a:lin ang="0" scaled="1"/>
              </a:gradFill>
              <a:ln w="12700">
                <a:solidFill>
                  <a:srgbClr val="000000"/>
                </a:solidFill>
                <a:miter lim="800000"/>
                <a:headEnd/>
                <a:tailEnd/>
              </a:ln>
            </p:spPr>
            <p:txBody>
              <a:bodyPr/>
              <a:lstStyle/>
              <a:p>
                <a:endParaRPr lang="zh-CN" altLang="en-US"/>
              </a:p>
            </p:txBody>
          </p:sp>
          <p:sp>
            <p:nvSpPr>
              <p:cNvPr id="13534" name="AutoShape 14"/>
              <p:cNvSpPr>
                <a:spLocks noChangeArrowheads="1"/>
              </p:cNvSpPr>
              <p:nvPr/>
            </p:nvSpPr>
            <p:spPr bwMode="auto">
              <a:xfrm>
                <a:off x="6210" y="4522"/>
                <a:ext cx="270" cy="426"/>
              </a:xfrm>
              <a:prstGeom prst="flowChartMagneticDisk">
                <a:avLst/>
              </a:prstGeom>
              <a:gradFill rotWithShape="1">
                <a:gsLst>
                  <a:gs pos="0">
                    <a:srgbClr val="475E76"/>
                  </a:gs>
                  <a:gs pos="50000">
                    <a:srgbClr val="99CCFF"/>
                  </a:gs>
                  <a:gs pos="100000">
                    <a:srgbClr val="475E76"/>
                  </a:gs>
                </a:gsLst>
                <a:lin ang="0" scaled="1"/>
              </a:gradFill>
              <a:ln w="9525">
                <a:solidFill>
                  <a:srgbClr val="000000"/>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grpSp>
          <p:nvGrpSpPr>
            <p:cNvPr id="13318" name="Group 15"/>
            <p:cNvGrpSpPr>
              <a:grpSpLocks/>
            </p:cNvGrpSpPr>
            <p:nvPr/>
          </p:nvGrpSpPr>
          <p:grpSpPr bwMode="auto">
            <a:xfrm>
              <a:off x="4195" y="2473"/>
              <a:ext cx="288" cy="312"/>
              <a:chOff x="5760" y="4173"/>
              <a:chExt cx="720" cy="780"/>
            </a:xfrm>
          </p:grpSpPr>
          <p:sp>
            <p:nvSpPr>
              <p:cNvPr id="216" name="tower"/>
              <p:cNvSpPr>
                <a:spLocks noEditPoints="1" noChangeArrowheads="1"/>
              </p:cNvSpPr>
              <p:nvPr/>
            </p:nvSpPr>
            <p:spPr bwMode="auto">
              <a:xfrm>
                <a:off x="5760" y="4173"/>
                <a:ext cx="541" cy="780"/>
              </a:xfrm>
              <a:custGeom>
                <a:avLst/>
                <a:gdLst>
                  <a:gd name="T0" fmla="*/ 0 w 21600"/>
                  <a:gd name="T1" fmla="*/ 2184 h 21600"/>
                  <a:gd name="T2" fmla="*/ 6664 w 21600"/>
                  <a:gd name="T3" fmla="*/ 0 h 21600"/>
                  <a:gd name="T4" fmla="*/ 10800 w 21600"/>
                  <a:gd name="T5" fmla="*/ 0 h 21600"/>
                  <a:gd name="T6" fmla="*/ 21600 w 21600"/>
                  <a:gd name="T7" fmla="*/ 0 h 21600"/>
                  <a:gd name="T8" fmla="*/ 21600 w 21600"/>
                  <a:gd name="T9" fmla="*/ 11649 h 21600"/>
                  <a:gd name="T10" fmla="*/ 21600 w 21600"/>
                  <a:gd name="T11" fmla="*/ 19416 h 21600"/>
                  <a:gd name="T12" fmla="*/ 15166 w 21600"/>
                  <a:gd name="T13" fmla="*/ 21600 h 21600"/>
                  <a:gd name="T14" fmla="*/ 10570 w 21600"/>
                  <a:gd name="T15" fmla="*/ 21600 h 21600"/>
                  <a:gd name="T16" fmla="*/ 0 w 21600"/>
                  <a:gd name="T17" fmla="*/ 21600 h 21600"/>
                  <a:gd name="T18" fmla="*/ 0 w 21600"/>
                  <a:gd name="T19" fmla="*/ 11528 h 21600"/>
                  <a:gd name="T20" fmla="*/ 459 w 21600"/>
                  <a:gd name="T21" fmla="*/ 22540 h 21600"/>
                  <a:gd name="T22" fmla="*/ 21485 w 21600"/>
                  <a:gd name="T23" fmla="*/ 270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extrusionOk="0">
                    <a:moveTo>
                      <a:pt x="0" y="2184"/>
                    </a:moveTo>
                    <a:lnTo>
                      <a:pt x="6664" y="0"/>
                    </a:lnTo>
                    <a:lnTo>
                      <a:pt x="10800" y="0"/>
                    </a:lnTo>
                    <a:lnTo>
                      <a:pt x="21600" y="0"/>
                    </a:lnTo>
                    <a:lnTo>
                      <a:pt x="21600" y="11649"/>
                    </a:lnTo>
                    <a:lnTo>
                      <a:pt x="21600" y="19416"/>
                    </a:lnTo>
                    <a:lnTo>
                      <a:pt x="15166" y="21600"/>
                    </a:lnTo>
                    <a:lnTo>
                      <a:pt x="10570" y="21600"/>
                    </a:lnTo>
                    <a:lnTo>
                      <a:pt x="0" y="21600"/>
                    </a:lnTo>
                    <a:lnTo>
                      <a:pt x="0" y="11528"/>
                    </a:lnTo>
                    <a:lnTo>
                      <a:pt x="0" y="2184"/>
                    </a:lnTo>
                    <a:close/>
                  </a:path>
                  <a:path w="21600" h="21600" extrusionOk="0">
                    <a:moveTo>
                      <a:pt x="0" y="2184"/>
                    </a:moveTo>
                    <a:lnTo>
                      <a:pt x="0" y="2184"/>
                    </a:lnTo>
                    <a:lnTo>
                      <a:pt x="14706" y="2184"/>
                    </a:lnTo>
                    <a:lnTo>
                      <a:pt x="21600" y="0"/>
                    </a:lnTo>
                    <a:moveTo>
                      <a:pt x="0" y="2184"/>
                    </a:moveTo>
                    <a:lnTo>
                      <a:pt x="14706" y="2184"/>
                    </a:lnTo>
                    <a:lnTo>
                      <a:pt x="14706" y="5339"/>
                    </a:lnTo>
                    <a:lnTo>
                      <a:pt x="14706" y="17474"/>
                    </a:lnTo>
                    <a:lnTo>
                      <a:pt x="14706" y="21600"/>
                    </a:lnTo>
                    <a:moveTo>
                      <a:pt x="1149" y="3034"/>
                    </a:moveTo>
                    <a:lnTo>
                      <a:pt x="13328" y="3034"/>
                    </a:lnTo>
                    <a:lnTo>
                      <a:pt x="13328" y="3519"/>
                    </a:lnTo>
                    <a:lnTo>
                      <a:pt x="1149" y="3519"/>
                    </a:lnTo>
                    <a:lnTo>
                      <a:pt x="1149" y="3034"/>
                    </a:lnTo>
                    <a:moveTo>
                      <a:pt x="1149" y="4490"/>
                    </a:moveTo>
                    <a:lnTo>
                      <a:pt x="13328" y="4490"/>
                    </a:lnTo>
                    <a:lnTo>
                      <a:pt x="13328" y="4854"/>
                    </a:lnTo>
                    <a:lnTo>
                      <a:pt x="1149" y="4854"/>
                    </a:lnTo>
                    <a:lnTo>
                      <a:pt x="1149" y="4490"/>
                    </a:lnTo>
                    <a:moveTo>
                      <a:pt x="1149" y="5946"/>
                    </a:moveTo>
                    <a:lnTo>
                      <a:pt x="13328" y="5946"/>
                    </a:lnTo>
                    <a:lnTo>
                      <a:pt x="13328" y="6310"/>
                    </a:lnTo>
                    <a:lnTo>
                      <a:pt x="1149" y="6310"/>
                    </a:lnTo>
                    <a:lnTo>
                      <a:pt x="1149" y="5946"/>
                    </a:lnTo>
                  </a:path>
                </a:pathLst>
              </a:custGeom>
              <a:gradFill rotWithShape="1">
                <a:gsLst>
                  <a:gs pos="0">
                    <a:srgbClr val="FF6600">
                      <a:gamma/>
                      <a:shade val="49804"/>
                      <a:invGamma/>
                    </a:srgbClr>
                  </a:gs>
                  <a:gs pos="50000">
                    <a:srgbClr val="FF6600">
                      <a:alpha val="67999"/>
                    </a:srgbClr>
                  </a:gs>
                  <a:gs pos="100000">
                    <a:srgbClr val="FF6600">
                      <a:gamma/>
                      <a:shade val="49804"/>
                      <a:invGamma/>
                    </a:srgbClr>
                  </a:gs>
                </a:gsLst>
                <a:lin ang="0" scaled="1"/>
              </a:gradFill>
              <a:ln w="12700">
                <a:solidFill>
                  <a:srgbClr val="000000"/>
                </a:solidFill>
                <a:miter lim="800000"/>
                <a:headEnd/>
                <a:tailEnd/>
              </a:ln>
            </p:spPr>
            <p:txBody>
              <a:bodyPr/>
              <a:lstStyle/>
              <a:p>
                <a:pPr>
                  <a:defRPr/>
                </a:pPr>
                <a:endParaRPr lang="zh-CN" altLang="en-US"/>
              </a:p>
            </p:txBody>
          </p:sp>
          <p:sp>
            <p:nvSpPr>
              <p:cNvPr id="217" name="AutoShape 17"/>
              <p:cNvSpPr>
                <a:spLocks noChangeArrowheads="1"/>
              </p:cNvSpPr>
              <p:nvPr/>
            </p:nvSpPr>
            <p:spPr bwMode="auto">
              <a:xfrm>
                <a:off x="6210" y="4522"/>
                <a:ext cx="270" cy="426"/>
              </a:xfrm>
              <a:prstGeom prst="flowChartMagneticDisk">
                <a:avLst/>
              </a:prstGeom>
              <a:gradFill rotWithShape="1">
                <a:gsLst>
                  <a:gs pos="0">
                    <a:srgbClr val="FF6600">
                      <a:gamma/>
                      <a:shade val="49804"/>
                      <a:invGamma/>
                    </a:srgbClr>
                  </a:gs>
                  <a:gs pos="50000">
                    <a:srgbClr val="FF6600">
                      <a:alpha val="67999"/>
                    </a:srgbClr>
                  </a:gs>
                  <a:gs pos="100000">
                    <a:srgbClr val="FF6600">
                      <a:gamma/>
                      <a:shade val="49804"/>
                      <a:invGamma/>
                    </a:srgbClr>
                  </a:gs>
                </a:gsLst>
                <a:lin ang="0" scaled="1"/>
              </a:gradFill>
              <a:ln w="9525">
                <a:solidFill>
                  <a:srgbClr val="000000"/>
                </a:solidFill>
                <a:round/>
                <a:headEnd/>
                <a:tailEnd/>
              </a:ln>
            </p:spPr>
            <p:txBody>
              <a:bodyPr/>
              <a:lstStyle/>
              <a:p>
                <a:pPr>
                  <a:defRPr/>
                </a:pPr>
                <a:endParaRPr lang="zh-CN" altLang="en-US"/>
              </a:p>
            </p:txBody>
          </p:sp>
        </p:grpSp>
        <p:pic>
          <p:nvPicPr>
            <p:cNvPr id="13319" name="Picture 18"/>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2" y="1520"/>
              <a:ext cx="216" cy="250"/>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3320" name="Picture 1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2" y="2065"/>
              <a:ext cx="216" cy="250"/>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13321" name="Picture 20"/>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6" y="2564"/>
              <a:ext cx="216" cy="250"/>
            </a:xfrm>
            <a:prstGeom prst="rect">
              <a:avLst/>
            </a:prstGeom>
            <a:noFill/>
            <a:ln>
              <a:noFill/>
            </a:ln>
            <a:effectLst/>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13322" name="AutoShape 21"/>
            <p:cNvSpPr>
              <a:spLocks noChangeArrowheads="1"/>
            </p:cNvSpPr>
            <p:nvPr/>
          </p:nvSpPr>
          <p:spPr bwMode="auto">
            <a:xfrm>
              <a:off x="1791" y="1430"/>
              <a:ext cx="2268" cy="1361"/>
            </a:xfrm>
            <a:prstGeom prst="cloudCallout">
              <a:avLst>
                <a:gd name="adj1" fmla="val -19579"/>
                <a:gd name="adj2" fmla="val -42213"/>
              </a:avLst>
            </a:prstGeom>
            <a:gradFill rotWithShape="1">
              <a:gsLst>
                <a:gs pos="0">
                  <a:srgbClr val="008000"/>
                </a:gs>
                <a:gs pos="50000">
                  <a:srgbClr val="C3E1C3"/>
                </a:gs>
                <a:gs pos="100000">
                  <a:srgbClr val="008000"/>
                </a:gs>
              </a:gsLst>
              <a:lin ang="0" scaled="1"/>
            </a:gradFill>
            <a:ln w="9525">
              <a:solidFill>
                <a:srgbClr val="000000"/>
              </a:solidFill>
              <a:round/>
              <a:headEnd/>
              <a:tailEnd/>
            </a:ln>
            <a:effectLst>
              <a:outerShdw dist="53882" dir="2700000" algn="ctr" rotWithShape="0">
                <a:srgbClr val="808080">
                  <a:alpha val="50000"/>
                </a:srgbClr>
              </a:outerShdw>
            </a:effec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just"/>
              <a:r>
                <a:rPr kumimoji="1" lang="zh-CN" altLang="en-US" sz="1600" b="1">
                  <a:latin typeface="Times New Roman" panose="02020603050405020304" pitchFamily="18" charset="0"/>
                </a:rPr>
                <a:t>                </a:t>
              </a:r>
            </a:p>
            <a:p>
              <a:pPr algn="just"/>
              <a:endParaRPr kumimoji="1" lang="zh-CN" altLang="en-US" sz="2000">
                <a:latin typeface="Times New Roman" panose="02020603050405020304" pitchFamily="18" charset="0"/>
              </a:endParaRPr>
            </a:p>
          </p:txBody>
        </p:sp>
        <p:grpSp>
          <p:nvGrpSpPr>
            <p:cNvPr id="13323" name="Group 22"/>
            <p:cNvGrpSpPr>
              <a:grpSpLocks/>
            </p:cNvGrpSpPr>
            <p:nvPr/>
          </p:nvGrpSpPr>
          <p:grpSpPr bwMode="auto">
            <a:xfrm>
              <a:off x="3515" y="1430"/>
              <a:ext cx="281" cy="222"/>
              <a:chOff x="2952" y="1620"/>
              <a:chExt cx="281" cy="222"/>
            </a:xfrm>
          </p:grpSpPr>
          <p:sp>
            <p:nvSpPr>
              <p:cNvPr id="13502" name="Oval 23"/>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503" name="Rectangle 24"/>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504" name="Rectangle 25"/>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505" name="Oval 26"/>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506" name="Group 27"/>
              <p:cNvGrpSpPr>
                <a:grpSpLocks/>
              </p:cNvGrpSpPr>
              <p:nvPr/>
            </p:nvGrpSpPr>
            <p:grpSpPr bwMode="auto">
              <a:xfrm>
                <a:off x="2995" y="1636"/>
                <a:ext cx="195" cy="98"/>
                <a:chOff x="7487" y="6862"/>
                <a:chExt cx="487" cy="247"/>
              </a:xfrm>
            </p:grpSpPr>
            <p:grpSp>
              <p:nvGrpSpPr>
                <p:cNvPr id="13509" name="Group 28"/>
                <p:cNvGrpSpPr>
                  <a:grpSpLocks/>
                </p:cNvGrpSpPr>
                <p:nvPr/>
              </p:nvGrpSpPr>
              <p:grpSpPr bwMode="auto">
                <a:xfrm>
                  <a:off x="7487" y="6862"/>
                  <a:ext cx="483" cy="241"/>
                  <a:chOff x="7487" y="6862"/>
                  <a:chExt cx="483" cy="241"/>
                </a:xfrm>
              </p:grpSpPr>
              <p:sp>
                <p:nvSpPr>
                  <p:cNvPr id="13519" name="Freeform 29"/>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0" name="Freeform 30"/>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1" name="Freeform 31"/>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2" name="Freeform 32"/>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3" name="Freeform 33"/>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4" name="Freeform 34"/>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5" name="Freeform 35"/>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26" name="Freeform 36"/>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510" name="Group 37"/>
                <p:cNvGrpSpPr>
                  <a:grpSpLocks/>
                </p:cNvGrpSpPr>
                <p:nvPr/>
              </p:nvGrpSpPr>
              <p:grpSpPr bwMode="auto">
                <a:xfrm>
                  <a:off x="7491" y="6868"/>
                  <a:ext cx="483" cy="241"/>
                  <a:chOff x="7491" y="6868"/>
                  <a:chExt cx="483" cy="241"/>
                </a:xfrm>
              </p:grpSpPr>
              <p:sp>
                <p:nvSpPr>
                  <p:cNvPr id="13511" name="Freeform 38"/>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2" name="Freeform 39"/>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3" name="Freeform 40"/>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4" name="Freeform 41"/>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5" name="Freeform 42"/>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6" name="Freeform 43"/>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7" name="Freeform 44"/>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18" name="Freeform 45"/>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507" name="Line 46"/>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508" name="Line 47"/>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24" name="Group 48"/>
            <p:cNvGrpSpPr>
              <a:grpSpLocks/>
            </p:cNvGrpSpPr>
            <p:nvPr/>
          </p:nvGrpSpPr>
          <p:grpSpPr bwMode="auto">
            <a:xfrm>
              <a:off x="3787" y="2110"/>
              <a:ext cx="281" cy="222"/>
              <a:chOff x="2952" y="1620"/>
              <a:chExt cx="281" cy="222"/>
            </a:xfrm>
          </p:grpSpPr>
          <p:sp>
            <p:nvSpPr>
              <p:cNvPr id="13477" name="Oval 49"/>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78" name="Rectangle 50"/>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79" name="Rectangle 51"/>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80" name="Oval 52"/>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481" name="Group 53"/>
              <p:cNvGrpSpPr>
                <a:grpSpLocks/>
              </p:cNvGrpSpPr>
              <p:nvPr/>
            </p:nvGrpSpPr>
            <p:grpSpPr bwMode="auto">
              <a:xfrm>
                <a:off x="2995" y="1636"/>
                <a:ext cx="195" cy="98"/>
                <a:chOff x="7487" y="6862"/>
                <a:chExt cx="487" cy="247"/>
              </a:xfrm>
            </p:grpSpPr>
            <p:grpSp>
              <p:nvGrpSpPr>
                <p:cNvPr id="13484" name="Group 54"/>
                <p:cNvGrpSpPr>
                  <a:grpSpLocks/>
                </p:cNvGrpSpPr>
                <p:nvPr/>
              </p:nvGrpSpPr>
              <p:grpSpPr bwMode="auto">
                <a:xfrm>
                  <a:off x="7487" y="6862"/>
                  <a:ext cx="483" cy="241"/>
                  <a:chOff x="7487" y="6862"/>
                  <a:chExt cx="483" cy="241"/>
                </a:xfrm>
              </p:grpSpPr>
              <p:sp>
                <p:nvSpPr>
                  <p:cNvPr id="13494" name="Freeform 55"/>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5" name="Freeform 56"/>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6" name="Freeform 57"/>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7" name="Freeform 58"/>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8" name="Freeform 59"/>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9" name="Freeform 60"/>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00" name="Freeform 61"/>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501" name="Freeform 62"/>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485" name="Group 63"/>
                <p:cNvGrpSpPr>
                  <a:grpSpLocks/>
                </p:cNvGrpSpPr>
                <p:nvPr/>
              </p:nvGrpSpPr>
              <p:grpSpPr bwMode="auto">
                <a:xfrm>
                  <a:off x="7491" y="6868"/>
                  <a:ext cx="483" cy="241"/>
                  <a:chOff x="7491" y="6868"/>
                  <a:chExt cx="483" cy="241"/>
                </a:xfrm>
              </p:grpSpPr>
              <p:sp>
                <p:nvSpPr>
                  <p:cNvPr id="13486" name="Freeform 64"/>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87" name="Freeform 65"/>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88" name="Freeform 66"/>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89" name="Freeform 67"/>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0" name="Freeform 68"/>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1" name="Freeform 69"/>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2" name="Freeform 70"/>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93" name="Freeform 71"/>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482" name="Line 72"/>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483" name="Line 73"/>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25" name="Group 74"/>
            <p:cNvGrpSpPr>
              <a:grpSpLocks/>
            </p:cNvGrpSpPr>
            <p:nvPr/>
          </p:nvGrpSpPr>
          <p:grpSpPr bwMode="auto">
            <a:xfrm>
              <a:off x="3334" y="2428"/>
              <a:ext cx="281" cy="222"/>
              <a:chOff x="2952" y="1620"/>
              <a:chExt cx="281" cy="222"/>
            </a:xfrm>
          </p:grpSpPr>
          <p:sp>
            <p:nvSpPr>
              <p:cNvPr id="13452" name="Oval 75"/>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53" name="Rectangle 76"/>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54" name="Rectangle 77"/>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55" name="Oval 78"/>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456" name="Group 79"/>
              <p:cNvGrpSpPr>
                <a:grpSpLocks/>
              </p:cNvGrpSpPr>
              <p:nvPr/>
            </p:nvGrpSpPr>
            <p:grpSpPr bwMode="auto">
              <a:xfrm>
                <a:off x="2995" y="1636"/>
                <a:ext cx="195" cy="98"/>
                <a:chOff x="7487" y="6862"/>
                <a:chExt cx="487" cy="247"/>
              </a:xfrm>
            </p:grpSpPr>
            <p:grpSp>
              <p:nvGrpSpPr>
                <p:cNvPr id="13459" name="Group 80"/>
                <p:cNvGrpSpPr>
                  <a:grpSpLocks/>
                </p:cNvGrpSpPr>
                <p:nvPr/>
              </p:nvGrpSpPr>
              <p:grpSpPr bwMode="auto">
                <a:xfrm>
                  <a:off x="7487" y="6862"/>
                  <a:ext cx="483" cy="241"/>
                  <a:chOff x="7487" y="6862"/>
                  <a:chExt cx="483" cy="241"/>
                </a:xfrm>
              </p:grpSpPr>
              <p:sp>
                <p:nvSpPr>
                  <p:cNvPr id="13469" name="Freeform 81"/>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0" name="Freeform 82"/>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1" name="Freeform 83"/>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2" name="Freeform 84"/>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3" name="Freeform 85"/>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4" name="Freeform 86"/>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5" name="Freeform 87"/>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76" name="Freeform 88"/>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460" name="Group 89"/>
                <p:cNvGrpSpPr>
                  <a:grpSpLocks/>
                </p:cNvGrpSpPr>
                <p:nvPr/>
              </p:nvGrpSpPr>
              <p:grpSpPr bwMode="auto">
                <a:xfrm>
                  <a:off x="7491" y="6868"/>
                  <a:ext cx="483" cy="241"/>
                  <a:chOff x="7491" y="6868"/>
                  <a:chExt cx="483" cy="241"/>
                </a:xfrm>
              </p:grpSpPr>
              <p:sp>
                <p:nvSpPr>
                  <p:cNvPr id="13461" name="Freeform 90"/>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2" name="Freeform 91"/>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3" name="Freeform 92"/>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4" name="Freeform 93"/>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5" name="Freeform 94"/>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6" name="Freeform 95"/>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7" name="Freeform 96"/>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68" name="Freeform 97"/>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457" name="Line 98"/>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458" name="Line 99"/>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26" name="Group 100"/>
            <p:cNvGrpSpPr>
              <a:grpSpLocks/>
            </p:cNvGrpSpPr>
            <p:nvPr/>
          </p:nvGrpSpPr>
          <p:grpSpPr bwMode="auto">
            <a:xfrm>
              <a:off x="1973" y="1566"/>
              <a:ext cx="281" cy="222"/>
              <a:chOff x="2952" y="1620"/>
              <a:chExt cx="281" cy="222"/>
            </a:xfrm>
          </p:grpSpPr>
          <p:sp>
            <p:nvSpPr>
              <p:cNvPr id="13427" name="Oval 101"/>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28" name="Rectangle 102"/>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29" name="Rectangle 103"/>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30" name="Oval 104"/>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431" name="Group 105"/>
              <p:cNvGrpSpPr>
                <a:grpSpLocks/>
              </p:cNvGrpSpPr>
              <p:nvPr/>
            </p:nvGrpSpPr>
            <p:grpSpPr bwMode="auto">
              <a:xfrm>
                <a:off x="2995" y="1636"/>
                <a:ext cx="195" cy="98"/>
                <a:chOff x="7487" y="6862"/>
                <a:chExt cx="487" cy="247"/>
              </a:xfrm>
            </p:grpSpPr>
            <p:grpSp>
              <p:nvGrpSpPr>
                <p:cNvPr id="13434" name="Group 106"/>
                <p:cNvGrpSpPr>
                  <a:grpSpLocks/>
                </p:cNvGrpSpPr>
                <p:nvPr/>
              </p:nvGrpSpPr>
              <p:grpSpPr bwMode="auto">
                <a:xfrm>
                  <a:off x="7487" y="6862"/>
                  <a:ext cx="483" cy="241"/>
                  <a:chOff x="7487" y="6862"/>
                  <a:chExt cx="483" cy="241"/>
                </a:xfrm>
              </p:grpSpPr>
              <p:sp>
                <p:nvSpPr>
                  <p:cNvPr id="13444" name="Freeform 107"/>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5" name="Freeform 108"/>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6" name="Freeform 109"/>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7" name="Freeform 110"/>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8" name="Freeform 111"/>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9" name="Freeform 112"/>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50" name="Freeform 113"/>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51" name="Freeform 114"/>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435" name="Group 115"/>
                <p:cNvGrpSpPr>
                  <a:grpSpLocks/>
                </p:cNvGrpSpPr>
                <p:nvPr/>
              </p:nvGrpSpPr>
              <p:grpSpPr bwMode="auto">
                <a:xfrm>
                  <a:off x="7491" y="6868"/>
                  <a:ext cx="483" cy="241"/>
                  <a:chOff x="7491" y="6868"/>
                  <a:chExt cx="483" cy="241"/>
                </a:xfrm>
              </p:grpSpPr>
              <p:sp>
                <p:nvSpPr>
                  <p:cNvPr id="13436" name="Freeform 116"/>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37" name="Freeform 117"/>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38" name="Freeform 118"/>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39" name="Freeform 119"/>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0" name="Freeform 120"/>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1" name="Freeform 121"/>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2" name="Freeform 122"/>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43" name="Freeform 123"/>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432" name="Line 124"/>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433" name="Line 125"/>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3327" name="Group 126"/>
            <p:cNvGrpSpPr>
              <a:grpSpLocks/>
            </p:cNvGrpSpPr>
            <p:nvPr/>
          </p:nvGrpSpPr>
          <p:grpSpPr bwMode="auto">
            <a:xfrm>
              <a:off x="2109" y="2473"/>
              <a:ext cx="281" cy="222"/>
              <a:chOff x="2952" y="1620"/>
              <a:chExt cx="281" cy="222"/>
            </a:xfrm>
          </p:grpSpPr>
          <p:sp>
            <p:nvSpPr>
              <p:cNvPr id="13402" name="Oval 127"/>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03" name="Rectangle 128"/>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04" name="Rectangle 129"/>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405" name="Oval 130"/>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406" name="Group 131"/>
              <p:cNvGrpSpPr>
                <a:grpSpLocks/>
              </p:cNvGrpSpPr>
              <p:nvPr/>
            </p:nvGrpSpPr>
            <p:grpSpPr bwMode="auto">
              <a:xfrm>
                <a:off x="2995" y="1636"/>
                <a:ext cx="195" cy="98"/>
                <a:chOff x="7487" y="6862"/>
                <a:chExt cx="487" cy="247"/>
              </a:xfrm>
            </p:grpSpPr>
            <p:grpSp>
              <p:nvGrpSpPr>
                <p:cNvPr id="13409" name="Group 132"/>
                <p:cNvGrpSpPr>
                  <a:grpSpLocks/>
                </p:cNvGrpSpPr>
                <p:nvPr/>
              </p:nvGrpSpPr>
              <p:grpSpPr bwMode="auto">
                <a:xfrm>
                  <a:off x="7487" y="6862"/>
                  <a:ext cx="483" cy="241"/>
                  <a:chOff x="7487" y="6862"/>
                  <a:chExt cx="483" cy="241"/>
                </a:xfrm>
              </p:grpSpPr>
              <p:sp>
                <p:nvSpPr>
                  <p:cNvPr id="13419" name="Freeform 133"/>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0" name="Freeform 134"/>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1" name="Freeform 135"/>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2" name="Freeform 136"/>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3" name="Freeform 137"/>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4" name="Freeform 138"/>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5" name="Freeform 139"/>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26" name="Freeform 140"/>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410" name="Group 141"/>
                <p:cNvGrpSpPr>
                  <a:grpSpLocks/>
                </p:cNvGrpSpPr>
                <p:nvPr/>
              </p:nvGrpSpPr>
              <p:grpSpPr bwMode="auto">
                <a:xfrm>
                  <a:off x="7491" y="6868"/>
                  <a:ext cx="483" cy="241"/>
                  <a:chOff x="7491" y="6868"/>
                  <a:chExt cx="483" cy="241"/>
                </a:xfrm>
              </p:grpSpPr>
              <p:sp>
                <p:nvSpPr>
                  <p:cNvPr id="13411" name="Freeform 142"/>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2" name="Freeform 143"/>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3" name="Freeform 144"/>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4" name="Freeform 145"/>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5" name="Freeform 146"/>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6" name="Freeform 147"/>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7" name="Freeform 148"/>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18" name="Freeform 149"/>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407" name="Line 150"/>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408" name="Line 151"/>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cxnSp>
          <p:nvCxnSpPr>
            <p:cNvPr id="13328" name="AutoShape 152"/>
            <p:cNvCxnSpPr>
              <a:cxnSpLocks noChangeShapeType="1"/>
            </p:cNvCxnSpPr>
            <p:nvPr/>
          </p:nvCxnSpPr>
          <p:spPr bwMode="auto">
            <a:xfrm flipV="1">
              <a:off x="2400" y="2510"/>
              <a:ext cx="944" cy="46"/>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29" name="AutoShape 153"/>
            <p:cNvCxnSpPr>
              <a:cxnSpLocks noChangeShapeType="1"/>
              <a:stCxn id="13405" idx="0"/>
              <a:endCxn id="13427" idx="4"/>
            </p:cNvCxnSpPr>
            <p:nvPr/>
          </p:nvCxnSpPr>
          <p:spPr bwMode="auto">
            <a:xfrm flipH="1" flipV="1">
              <a:off x="2114" y="1788"/>
              <a:ext cx="136" cy="685"/>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0" name="AutoShape 154"/>
            <p:cNvCxnSpPr>
              <a:cxnSpLocks noChangeShapeType="1"/>
              <a:stCxn id="13433" idx="1"/>
              <a:endCxn id="13502" idx="2"/>
            </p:cNvCxnSpPr>
            <p:nvPr/>
          </p:nvCxnSpPr>
          <p:spPr bwMode="auto">
            <a:xfrm flipV="1">
              <a:off x="2254" y="1587"/>
              <a:ext cx="1262" cy="135"/>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1" name="AutoShape 155"/>
            <p:cNvCxnSpPr>
              <a:cxnSpLocks noChangeShapeType="1"/>
              <a:stCxn id="13502" idx="5"/>
              <a:endCxn id="13480" idx="0"/>
            </p:cNvCxnSpPr>
            <p:nvPr/>
          </p:nvCxnSpPr>
          <p:spPr bwMode="auto">
            <a:xfrm>
              <a:off x="3755" y="1633"/>
              <a:ext cx="173" cy="477"/>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2" name="AutoShape 156"/>
            <p:cNvCxnSpPr>
              <a:cxnSpLocks noChangeShapeType="1"/>
              <a:stCxn id="13455" idx="7"/>
              <a:endCxn id="13477" idx="2"/>
            </p:cNvCxnSpPr>
            <p:nvPr/>
          </p:nvCxnSpPr>
          <p:spPr bwMode="auto">
            <a:xfrm flipV="1">
              <a:off x="3574" y="2267"/>
              <a:ext cx="214" cy="180"/>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3" name="AutoShape 157"/>
            <p:cNvCxnSpPr>
              <a:cxnSpLocks noChangeShapeType="1"/>
              <a:stCxn id="13405" idx="7"/>
              <a:endCxn id="13377" idx="4"/>
            </p:cNvCxnSpPr>
            <p:nvPr/>
          </p:nvCxnSpPr>
          <p:spPr bwMode="auto">
            <a:xfrm flipV="1">
              <a:off x="2349" y="2105"/>
              <a:ext cx="491" cy="387"/>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4" name="AutoShape 158"/>
            <p:cNvCxnSpPr>
              <a:cxnSpLocks noChangeShapeType="1"/>
              <a:stCxn id="13427" idx="5"/>
              <a:endCxn id="13382" idx="0"/>
            </p:cNvCxnSpPr>
            <p:nvPr/>
          </p:nvCxnSpPr>
          <p:spPr bwMode="auto">
            <a:xfrm>
              <a:off x="2213" y="1769"/>
              <a:ext cx="486" cy="178"/>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5" name="AutoShape 159"/>
            <p:cNvCxnSpPr>
              <a:cxnSpLocks noChangeShapeType="1"/>
              <a:stCxn id="13321" idx="0"/>
              <a:endCxn id="13402" idx="3"/>
            </p:cNvCxnSpPr>
            <p:nvPr/>
          </p:nvCxnSpPr>
          <p:spPr bwMode="auto">
            <a:xfrm rot="5400000" flipV="1">
              <a:off x="1652" y="2176"/>
              <a:ext cx="112" cy="887"/>
            </a:xfrm>
            <a:prstGeom prst="curvedConnector5">
              <a:avLst>
                <a:gd name="adj1" fmla="val -128569"/>
                <a:gd name="adj2" fmla="val 53778"/>
                <a:gd name="adj3" fmla="val 245537"/>
              </a:avLst>
            </a:prstGeom>
            <a:noFill/>
            <a:ln w="9525">
              <a:solidFill>
                <a:srgbClr val="3366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6" name="AutoShape 160"/>
            <p:cNvCxnSpPr>
              <a:cxnSpLocks noChangeShapeType="1"/>
              <a:stCxn id="13320" idx="3"/>
              <a:endCxn id="13427" idx="3"/>
            </p:cNvCxnSpPr>
            <p:nvPr/>
          </p:nvCxnSpPr>
          <p:spPr bwMode="auto">
            <a:xfrm flipV="1">
              <a:off x="1418" y="1769"/>
              <a:ext cx="597" cy="421"/>
            </a:xfrm>
            <a:prstGeom prst="curvedConnector2">
              <a:avLst/>
            </a:prstGeom>
            <a:noFill/>
            <a:ln w="9525">
              <a:solidFill>
                <a:srgbClr val="3366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7" name="AutoShape 161"/>
            <p:cNvCxnSpPr>
              <a:cxnSpLocks noChangeShapeType="1"/>
              <a:stCxn id="13319" idx="3"/>
              <a:endCxn id="13430" idx="0"/>
            </p:cNvCxnSpPr>
            <p:nvPr/>
          </p:nvCxnSpPr>
          <p:spPr bwMode="auto">
            <a:xfrm flipV="1">
              <a:off x="1508" y="1566"/>
              <a:ext cx="606" cy="79"/>
            </a:xfrm>
            <a:prstGeom prst="curvedConnector4">
              <a:avLst>
                <a:gd name="adj1" fmla="val 38449"/>
                <a:gd name="adj2" fmla="val 282278"/>
              </a:avLst>
            </a:prstGeom>
            <a:noFill/>
            <a:ln w="9525">
              <a:solidFill>
                <a:srgbClr val="3366FF"/>
              </a:solidFill>
              <a:prstDash val="dash"/>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8" name="AutoShape 162"/>
            <p:cNvCxnSpPr>
              <a:cxnSpLocks noChangeShapeType="1"/>
            </p:cNvCxnSpPr>
            <p:nvPr/>
          </p:nvCxnSpPr>
          <p:spPr bwMode="auto">
            <a:xfrm rot="10800000">
              <a:off x="3615" y="2585"/>
              <a:ext cx="580" cy="55"/>
            </a:xfrm>
            <a:prstGeom prst="bentConnector3">
              <a:avLst>
                <a:gd name="adj1" fmla="val 50000"/>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39" name="AutoShape 163"/>
            <p:cNvCxnSpPr>
              <a:cxnSpLocks noChangeShapeType="1"/>
              <a:stCxn id="13533" idx="9"/>
              <a:endCxn id="13480" idx="6"/>
            </p:cNvCxnSpPr>
            <p:nvPr/>
          </p:nvCxnSpPr>
          <p:spPr bwMode="auto">
            <a:xfrm rot="10800000" flipV="1">
              <a:off x="4068" y="2096"/>
              <a:ext cx="309" cy="79"/>
            </a:xfrm>
            <a:prstGeom prst="bentConnector3">
              <a:avLst>
                <a:gd name="adj1" fmla="val 49838"/>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40" name="AutoShape 164"/>
            <p:cNvCxnSpPr>
              <a:cxnSpLocks noChangeShapeType="1"/>
            </p:cNvCxnSpPr>
            <p:nvPr/>
          </p:nvCxnSpPr>
          <p:spPr bwMode="auto">
            <a:xfrm rot="10800000">
              <a:off x="3792" y="1502"/>
              <a:ext cx="399" cy="102"/>
            </a:xfrm>
            <a:prstGeom prst="bentConnector3">
              <a:avLst>
                <a:gd name="adj1" fmla="val 49875"/>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41" name="Rectangle 165"/>
            <p:cNvSpPr>
              <a:spLocks noChangeArrowheads="1"/>
            </p:cNvSpPr>
            <p:nvPr/>
          </p:nvSpPr>
          <p:spPr bwMode="auto">
            <a:xfrm>
              <a:off x="4513" y="1384"/>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NDS Server</a:t>
              </a:r>
            </a:p>
          </p:txBody>
        </p:sp>
        <p:sp>
          <p:nvSpPr>
            <p:cNvPr id="13342" name="Rectangle 166"/>
            <p:cNvSpPr>
              <a:spLocks noChangeArrowheads="1"/>
            </p:cNvSpPr>
            <p:nvPr/>
          </p:nvSpPr>
          <p:spPr bwMode="auto">
            <a:xfrm>
              <a:off x="4694" y="1838"/>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Mail Server</a:t>
              </a:r>
            </a:p>
          </p:txBody>
        </p:sp>
        <p:sp>
          <p:nvSpPr>
            <p:cNvPr id="13343" name="Rectangle 167"/>
            <p:cNvSpPr>
              <a:spLocks noChangeArrowheads="1"/>
            </p:cNvSpPr>
            <p:nvPr/>
          </p:nvSpPr>
          <p:spPr bwMode="auto">
            <a:xfrm>
              <a:off x="4513" y="2428"/>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Web Server</a:t>
              </a:r>
            </a:p>
          </p:txBody>
        </p:sp>
        <p:sp>
          <p:nvSpPr>
            <p:cNvPr id="13344" name="Rectangle 168"/>
            <p:cNvSpPr>
              <a:spLocks noChangeArrowheads="1"/>
            </p:cNvSpPr>
            <p:nvPr/>
          </p:nvSpPr>
          <p:spPr bwMode="auto">
            <a:xfrm>
              <a:off x="672" y="2609"/>
              <a:ext cx="52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Client</a:t>
              </a:r>
            </a:p>
          </p:txBody>
        </p:sp>
        <p:sp>
          <p:nvSpPr>
            <p:cNvPr id="13345" name="Rectangle 169"/>
            <p:cNvSpPr>
              <a:spLocks noChangeArrowheads="1"/>
            </p:cNvSpPr>
            <p:nvPr/>
          </p:nvSpPr>
          <p:spPr bwMode="auto">
            <a:xfrm>
              <a:off x="748" y="2019"/>
              <a:ext cx="500"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Client</a:t>
              </a:r>
            </a:p>
          </p:txBody>
        </p:sp>
        <p:sp>
          <p:nvSpPr>
            <p:cNvPr id="13346" name="Rectangle 170"/>
            <p:cNvSpPr>
              <a:spLocks noChangeArrowheads="1"/>
            </p:cNvSpPr>
            <p:nvPr/>
          </p:nvSpPr>
          <p:spPr bwMode="auto">
            <a:xfrm>
              <a:off x="720" y="1475"/>
              <a:ext cx="672"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Client</a:t>
              </a:r>
            </a:p>
          </p:txBody>
        </p:sp>
        <p:sp>
          <p:nvSpPr>
            <p:cNvPr id="13347" name="Rectangle 171"/>
            <p:cNvSpPr>
              <a:spLocks noChangeArrowheads="1"/>
            </p:cNvSpPr>
            <p:nvPr/>
          </p:nvSpPr>
          <p:spPr bwMode="auto">
            <a:xfrm>
              <a:off x="2653" y="1248"/>
              <a:ext cx="681"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2400" b="1">
                  <a:latin typeface="Times New Roman" panose="02020603050405020304" pitchFamily="18" charset="0"/>
                </a:rPr>
                <a:t>Internet</a:t>
              </a:r>
            </a:p>
          </p:txBody>
        </p:sp>
        <p:grpSp>
          <p:nvGrpSpPr>
            <p:cNvPr id="13348" name="Group 172"/>
            <p:cNvGrpSpPr>
              <a:grpSpLocks/>
            </p:cNvGrpSpPr>
            <p:nvPr/>
          </p:nvGrpSpPr>
          <p:grpSpPr bwMode="auto">
            <a:xfrm>
              <a:off x="2699" y="1883"/>
              <a:ext cx="281" cy="222"/>
              <a:chOff x="2952" y="1620"/>
              <a:chExt cx="281" cy="222"/>
            </a:xfrm>
          </p:grpSpPr>
          <p:sp>
            <p:nvSpPr>
              <p:cNvPr id="13377" name="Oval 173"/>
              <p:cNvSpPr>
                <a:spLocks noChangeArrowheads="1"/>
              </p:cNvSpPr>
              <p:nvPr/>
            </p:nvSpPr>
            <p:spPr bwMode="auto">
              <a:xfrm>
                <a:off x="2953" y="1712"/>
                <a:ext cx="280" cy="130"/>
              </a:xfrm>
              <a:prstGeom prst="ellipse">
                <a:avLst/>
              </a:prstGeom>
              <a:solidFill>
                <a:srgbClr val="0078AA"/>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78" name="Rectangle 174"/>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79" name="Rectangle 175"/>
              <p:cNvSpPr>
                <a:spLocks noChangeArrowheads="1"/>
              </p:cNvSpPr>
              <p:nvPr/>
            </p:nvSpPr>
            <p:spPr bwMode="auto">
              <a:xfrm>
                <a:off x="2952" y="1686"/>
                <a:ext cx="280" cy="92"/>
              </a:xfrm>
              <a:prstGeom prst="rect">
                <a:avLst/>
              </a:prstGeom>
              <a:solidFill>
                <a:srgbClr val="0078A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80" name="Oval 176"/>
              <p:cNvSpPr>
                <a:spLocks noChangeArrowheads="1"/>
              </p:cNvSpPr>
              <p:nvPr/>
            </p:nvSpPr>
            <p:spPr bwMode="auto">
              <a:xfrm>
                <a:off x="2953" y="1620"/>
                <a:ext cx="280" cy="130"/>
              </a:xfrm>
              <a:prstGeom prst="ellipse">
                <a:avLst/>
              </a:prstGeom>
              <a:solidFill>
                <a:srgbClr val="00B4FF"/>
              </a:solidFill>
              <a:ln w="2540">
                <a:solidFill>
                  <a:srgbClr val="AAE6FF"/>
                </a:solidFill>
                <a:round/>
                <a:headEnd/>
                <a:tailEnd/>
              </a:ln>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grpSp>
            <p:nvGrpSpPr>
              <p:cNvPr id="13381" name="Group 177"/>
              <p:cNvGrpSpPr>
                <a:grpSpLocks/>
              </p:cNvGrpSpPr>
              <p:nvPr/>
            </p:nvGrpSpPr>
            <p:grpSpPr bwMode="auto">
              <a:xfrm>
                <a:off x="2995" y="1636"/>
                <a:ext cx="195" cy="98"/>
                <a:chOff x="7487" y="6862"/>
                <a:chExt cx="487" cy="247"/>
              </a:xfrm>
            </p:grpSpPr>
            <p:grpSp>
              <p:nvGrpSpPr>
                <p:cNvPr id="13384" name="Group 178"/>
                <p:cNvGrpSpPr>
                  <a:grpSpLocks/>
                </p:cNvGrpSpPr>
                <p:nvPr/>
              </p:nvGrpSpPr>
              <p:grpSpPr bwMode="auto">
                <a:xfrm>
                  <a:off x="7487" y="6862"/>
                  <a:ext cx="483" cy="241"/>
                  <a:chOff x="7487" y="6862"/>
                  <a:chExt cx="483" cy="241"/>
                </a:xfrm>
              </p:grpSpPr>
              <p:sp>
                <p:nvSpPr>
                  <p:cNvPr id="13394" name="Freeform 179"/>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5" name="Freeform 180"/>
                  <p:cNvSpPr>
                    <a:spLocks/>
                  </p:cNvSpPr>
                  <p:nvPr/>
                </p:nvSpPr>
                <p:spPr bwMode="auto">
                  <a:xfrm>
                    <a:off x="7739" y="6868"/>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5 w 231"/>
                      <a:gd name="T11" fmla="*/ 0 h 103"/>
                      <a:gd name="T12" fmla="*/ 115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5" y="0"/>
                        </a:lnTo>
                        <a:lnTo>
                          <a:pt x="115" y="17"/>
                        </a:lnTo>
                        <a:lnTo>
                          <a:pt x="0"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6" name="Freeform 181"/>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7" name="Freeform 182"/>
                  <p:cNvSpPr>
                    <a:spLocks/>
                  </p:cNvSpPr>
                  <p:nvPr/>
                </p:nvSpPr>
                <p:spPr bwMode="auto">
                  <a:xfrm>
                    <a:off x="7487" y="6989"/>
                    <a:ext cx="231" cy="109"/>
                  </a:xfrm>
                  <a:custGeom>
                    <a:avLst/>
                    <a:gdLst>
                      <a:gd name="T0" fmla="*/ 231 w 231"/>
                      <a:gd name="T1" fmla="*/ 22 h 109"/>
                      <a:gd name="T2" fmla="*/ 179 w 231"/>
                      <a:gd name="T3" fmla="*/ 0 h 109"/>
                      <a:gd name="T4" fmla="*/ 60 w 231"/>
                      <a:gd name="T5" fmla="*/ 68 h 109"/>
                      <a:gd name="T6" fmla="*/ 0 w 231"/>
                      <a:gd name="T7" fmla="*/ 45 h 109"/>
                      <a:gd name="T8" fmla="*/ 30 w 231"/>
                      <a:gd name="T9" fmla="*/ 109 h 109"/>
                      <a:gd name="T10" fmla="*/ 179 w 231"/>
                      <a:gd name="T11" fmla="*/ 109 h 109"/>
                      <a:gd name="T12" fmla="*/ 115 w 231"/>
                      <a:gd name="T13" fmla="*/ 86 h 109"/>
                      <a:gd name="T14" fmla="*/ 231 w 231"/>
                      <a:gd name="T15" fmla="*/ 22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2"/>
                        </a:moveTo>
                        <a:lnTo>
                          <a:pt x="179" y="0"/>
                        </a:lnTo>
                        <a:lnTo>
                          <a:pt x="60" y="68"/>
                        </a:lnTo>
                        <a:lnTo>
                          <a:pt x="0" y="45"/>
                        </a:lnTo>
                        <a:lnTo>
                          <a:pt x="30" y="109"/>
                        </a:lnTo>
                        <a:lnTo>
                          <a:pt x="179" y="109"/>
                        </a:lnTo>
                        <a:lnTo>
                          <a:pt x="115" y="86"/>
                        </a:lnTo>
                        <a:lnTo>
                          <a:pt x="231"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8" name="Freeform 183"/>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9" name="Freeform 184"/>
                  <p:cNvSpPr>
                    <a:spLocks/>
                  </p:cNvSpPr>
                  <p:nvPr/>
                </p:nvSpPr>
                <p:spPr bwMode="auto">
                  <a:xfrm>
                    <a:off x="7500" y="6862"/>
                    <a:ext cx="230" cy="104"/>
                  </a:xfrm>
                  <a:custGeom>
                    <a:avLst/>
                    <a:gdLst>
                      <a:gd name="T0" fmla="*/ 0 w 230"/>
                      <a:gd name="T1" fmla="*/ 23 h 104"/>
                      <a:gd name="T2" fmla="*/ 51 w 230"/>
                      <a:gd name="T3" fmla="*/ 0 h 104"/>
                      <a:gd name="T4" fmla="*/ 175 w 230"/>
                      <a:gd name="T5" fmla="*/ 63 h 104"/>
                      <a:gd name="T6" fmla="*/ 230 w 230"/>
                      <a:gd name="T7" fmla="*/ 46 h 104"/>
                      <a:gd name="T8" fmla="*/ 200 w 230"/>
                      <a:gd name="T9" fmla="*/ 104 h 104"/>
                      <a:gd name="T10" fmla="*/ 55 w 230"/>
                      <a:gd name="T11" fmla="*/ 104 h 104"/>
                      <a:gd name="T12" fmla="*/ 115 w 230"/>
                      <a:gd name="T13" fmla="*/ 86 h 104"/>
                      <a:gd name="T14" fmla="*/ 0 w 230"/>
                      <a:gd name="T15" fmla="*/ 23 h 10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4">
                        <a:moveTo>
                          <a:pt x="0" y="23"/>
                        </a:moveTo>
                        <a:lnTo>
                          <a:pt x="51" y="0"/>
                        </a:lnTo>
                        <a:lnTo>
                          <a:pt x="175" y="63"/>
                        </a:lnTo>
                        <a:lnTo>
                          <a:pt x="230" y="46"/>
                        </a:lnTo>
                        <a:lnTo>
                          <a:pt x="200" y="104"/>
                        </a:lnTo>
                        <a:lnTo>
                          <a:pt x="55" y="104"/>
                        </a:lnTo>
                        <a:lnTo>
                          <a:pt x="115" y="86"/>
                        </a:lnTo>
                        <a:lnTo>
                          <a:pt x="0"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00" name="Freeform 185"/>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401" name="Freeform 186"/>
                  <p:cNvSpPr>
                    <a:spLocks/>
                  </p:cNvSpPr>
                  <p:nvPr/>
                </p:nvSpPr>
                <p:spPr bwMode="auto">
                  <a:xfrm>
                    <a:off x="7730" y="7000"/>
                    <a:ext cx="231" cy="103"/>
                  </a:xfrm>
                  <a:custGeom>
                    <a:avLst/>
                    <a:gdLst>
                      <a:gd name="T0" fmla="*/ 231 w 231"/>
                      <a:gd name="T1" fmla="*/ 80 h 103"/>
                      <a:gd name="T2" fmla="*/ 180 w 231"/>
                      <a:gd name="T3" fmla="*/ 103 h 103"/>
                      <a:gd name="T4" fmla="*/ 60 w 231"/>
                      <a:gd name="T5" fmla="*/ 34 h 103"/>
                      <a:gd name="T6" fmla="*/ 0 w 231"/>
                      <a:gd name="T7" fmla="*/ 57 h 103"/>
                      <a:gd name="T8" fmla="*/ 30 w 231"/>
                      <a:gd name="T9" fmla="*/ 0 h 103"/>
                      <a:gd name="T10" fmla="*/ 180 w 231"/>
                      <a:gd name="T11" fmla="*/ 0 h 103"/>
                      <a:gd name="T12" fmla="*/ 116 w 231"/>
                      <a:gd name="T13" fmla="*/ 17 h 103"/>
                      <a:gd name="T14" fmla="*/ 231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231" y="80"/>
                        </a:moveTo>
                        <a:lnTo>
                          <a:pt x="180" y="103"/>
                        </a:lnTo>
                        <a:lnTo>
                          <a:pt x="60" y="34"/>
                        </a:lnTo>
                        <a:lnTo>
                          <a:pt x="0" y="57"/>
                        </a:lnTo>
                        <a:lnTo>
                          <a:pt x="30" y="0"/>
                        </a:lnTo>
                        <a:lnTo>
                          <a:pt x="180" y="0"/>
                        </a:lnTo>
                        <a:lnTo>
                          <a:pt x="116" y="17"/>
                        </a:lnTo>
                        <a:lnTo>
                          <a:pt x="231"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85" name="Group 187"/>
                <p:cNvGrpSpPr>
                  <a:grpSpLocks/>
                </p:cNvGrpSpPr>
                <p:nvPr/>
              </p:nvGrpSpPr>
              <p:grpSpPr bwMode="auto">
                <a:xfrm>
                  <a:off x="7491" y="6868"/>
                  <a:ext cx="483" cy="241"/>
                  <a:chOff x="7491" y="6868"/>
                  <a:chExt cx="483" cy="241"/>
                </a:xfrm>
              </p:grpSpPr>
              <p:sp>
                <p:nvSpPr>
                  <p:cNvPr id="13386" name="Freeform 188"/>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7" name="Freeform 189"/>
                  <p:cNvSpPr>
                    <a:spLocks/>
                  </p:cNvSpPr>
                  <p:nvPr/>
                </p:nvSpPr>
                <p:spPr bwMode="auto">
                  <a:xfrm>
                    <a:off x="7743" y="6874"/>
                    <a:ext cx="231" cy="103"/>
                  </a:xfrm>
                  <a:custGeom>
                    <a:avLst/>
                    <a:gdLst>
                      <a:gd name="T0" fmla="*/ 0 w 231"/>
                      <a:gd name="T1" fmla="*/ 80 h 103"/>
                      <a:gd name="T2" fmla="*/ 51 w 231"/>
                      <a:gd name="T3" fmla="*/ 103 h 103"/>
                      <a:gd name="T4" fmla="*/ 175 w 231"/>
                      <a:gd name="T5" fmla="*/ 34 h 103"/>
                      <a:gd name="T6" fmla="*/ 231 w 231"/>
                      <a:gd name="T7" fmla="*/ 57 h 103"/>
                      <a:gd name="T8" fmla="*/ 201 w 231"/>
                      <a:gd name="T9" fmla="*/ 0 h 103"/>
                      <a:gd name="T10" fmla="*/ 56 w 231"/>
                      <a:gd name="T11" fmla="*/ 0 h 103"/>
                      <a:gd name="T12" fmla="*/ 116 w 231"/>
                      <a:gd name="T13" fmla="*/ 17 h 103"/>
                      <a:gd name="T14" fmla="*/ 0 w 231"/>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80"/>
                        </a:moveTo>
                        <a:lnTo>
                          <a:pt x="51" y="103"/>
                        </a:lnTo>
                        <a:lnTo>
                          <a:pt x="175" y="34"/>
                        </a:lnTo>
                        <a:lnTo>
                          <a:pt x="231" y="57"/>
                        </a:lnTo>
                        <a:lnTo>
                          <a:pt x="201" y="0"/>
                        </a:lnTo>
                        <a:lnTo>
                          <a:pt x="56" y="0"/>
                        </a:lnTo>
                        <a:lnTo>
                          <a:pt x="116" y="17"/>
                        </a:lnTo>
                        <a:lnTo>
                          <a:pt x="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8" name="Freeform 190"/>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9" name="Freeform 191"/>
                  <p:cNvSpPr>
                    <a:spLocks/>
                  </p:cNvSpPr>
                  <p:nvPr/>
                </p:nvSpPr>
                <p:spPr bwMode="auto">
                  <a:xfrm>
                    <a:off x="7491" y="6994"/>
                    <a:ext cx="231" cy="109"/>
                  </a:xfrm>
                  <a:custGeom>
                    <a:avLst/>
                    <a:gdLst>
                      <a:gd name="T0" fmla="*/ 231 w 231"/>
                      <a:gd name="T1" fmla="*/ 23 h 109"/>
                      <a:gd name="T2" fmla="*/ 180 w 231"/>
                      <a:gd name="T3" fmla="*/ 0 h 109"/>
                      <a:gd name="T4" fmla="*/ 60 w 231"/>
                      <a:gd name="T5" fmla="*/ 69 h 109"/>
                      <a:gd name="T6" fmla="*/ 0 w 231"/>
                      <a:gd name="T7" fmla="*/ 46 h 109"/>
                      <a:gd name="T8" fmla="*/ 30 w 231"/>
                      <a:gd name="T9" fmla="*/ 109 h 109"/>
                      <a:gd name="T10" fmla="*/ 180 w 231"/>
                      <a:gd name="T11" fmla="*/ 109 h 109"/>
                      <a:gd name="T12" fmla="*/ 115 w 231"/>
                      <a:gd name="T13" fmla="*/ 86 h 109"/>
                      <a:gd name="T14" fmla="*/ 231 w 231"/>
                      <a:gd name="T15" fmla="*/ 23 h 10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9">
                        <a:moveTo>
                          <a:pt x="231" y="23"/>
                        </a:moveTo>
                        <a:lnTo>
                          <a:pt x="180" y="0"/>
                        </a:lnTo>
                        <a:lnTo>
                          <a:pt x="60" y="69"/>
                        </a:lnTo>
                        <a:lnTo>
                          <a:pt x="0" y="46"/>
                        </a:lnTo>
                        <a:lnTo>
                          <a:pt x="30" y="109"/>
                        </a:lnTo>
                        <a:lnTo>
                          <a:pt x="180" y="109"/>
                        </a:lnTo>
                        <a:lnTo>
                          <a:pt x="115" y="86"/>
                        </a:lnTo>
                        <a:lnTo>
                          <a:pt x="231"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0" name="Freeform 192"/>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1" name="Freeform 193"/>
                  <p:cNvSpPr>
                    <a:spLocks/>
                  </p:cNvSpPr>
                  <p:nvPr/>
                </p:nvSpPr>
                <p:spPr bwMode="auto">
                  <a:xfrm>
                    <a:off x="7504" y="6868"/>
                    <a:ext cx="231" cy="103"/>
                  </a:xfrm>
                  <a:custGeom>
                    <a:avLst/>
                    <a:gdLst>
                      <a:gd name="T0" fmla="*/ 0 w 231"/>
                      <a:gd name="T1" fmla="*/ 23 h 103"/>
                      <a:gd name="T2" fmla="*/ 51 w 231"/>
                      <a:gd name="T3" fmla="*/ 0 h 103"/>
                      <a:gd name="T4" fmla="*/ 175 w 231"/>
                      <a:gd name="T5" fmla="*/ 63 h 103"/>
                      <a:gd name="T6" fmla="*/ 231 w 231"/>
                      <a:gd name="T7" fmla="*/ 46 h 103"/>
                      <a:gd name="T8" fmla="*/ 201 w 231"/>
                      <a:gd name="T9" fmla="*/ 103 h 103"/>
                      <a:gd name="T10" fmla="*/ 55 w 231"/>
                      <a:gd name="T11" fmla="*/ 103 h 103"/>
                      <a:gd name="T12" fmla="*/ 115 w 231"/>
                      <a:gd name="T13" fmla="*/ 86 h 103"/>
                      <a:gd name="T14" fmla="*/ 0 w 231"/>
                      <a:gd name="T15" fmla="*/ 23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1" h="103">
                        <a:moveTo>
                          <a:pt x="0" y="23"/>
                        </a:moveTo>
                        <a:lnTo>
                          <a:pt x="51" y="0"/>
                        </a:lnTo>
                        <a:lnTo>
                          <a:pt x="175" y="63"/>
                        </a:lnTo>
                        <a:lnTo>
                          <a:pt x="231" y="46"/>
                        </a:lnTo>
                        <a:lnTo>
                          <a:pt x="201" y="103"/>
                        </a:lnTo>
                        <a:lnTo>
                          <a:pt x="55" y="103"/>
                        </a:lnTo>
                        <a:lnTo>
                          <a:pt x="115" y="86"/>
                        </a:lnTo>
                        <a:lnTo>
                          <a:pt x="0"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2" name="Freeform 194"/>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93" name="Freeform 195"/>
                  <p:cNvSpPr>
                    <a:spLocks/>
                  </p:cNvSpPr>
                  <p:nvPr/>
                </p:nvSpPr>
                <p:spPr bwMode="auto">
                  <a:xfrm>
                    <a:off x="7735" y="7006"/>
                    <a:ext cx="230" cy="103"/>
                  </a:xfrm>
                  <a:custGeom>
                    <a:avLst/>
                    <a:gdLst>
                      <a:gd name="T0" fmla="*/ 230 w 230"/>
                      <a:gd name="T1" fmla="*/ 80 h 103"/>
                      <a:gd name="T2" fmla="*/ 179 w 230"/>
                      <a:gd name="T3" fmla="*/ 103 h 103"/>
                      <a:gd name="T4" fmla="*/ 59 w 230"/>
                      <a:gd name="T5" fmla="*/ 34 h 103"/>
                      <a:gd name="T6" fmla="*/ 0 w 230"/>
                      <a:gd name="T7" fmla="*/ 57 h 103"/>
                      <a:gd name="T8" fmla="*/ 30 w 230"/>
                      <a:gd name="T9" fmla="*/ 0 h 103"/>
                      <a:gd name="T10" fmla="*/ 179 w 230"/>
                      <a:gd name="T11" fmla="*/ 0 h 103"/>
                      <a:gd name="T12" fmla="*/ 115 w 230"/>
                      <a:gd name="T13" fmla="*/ 17 h 103"/>
                      <a:gd name="T14" fmla="*/ 230 w 230"/>
                      <a:gd name="T15" fmla="*/ 80 h 1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0" h="103">
                        <a:moveTo>
                          <a:pt x="230" y="80"/>
                        </a:moveTo>
                        <a:lnTo>
                          <a:pt x="179" y="103"/>
                        </a:lnTo>
                        <a:lnTo>
                          <a:pt x="59" y="34"/>
                        </a:lnTo>
                        <a:lnTo>
                          <a:pt x="0" y="57"/>
                        </a:lnTo>
                        <a:lnTo>
                          <a:pt x="30" y="0"/>
                        </a:lnTo>
                        <a:lnTo>
                          <a:pt x="179" y="0"/>
                        </a:lnTo>
                        <a:lnTo>
                          <a:pt x="115" y="17"/>
                        </a:lnTo>
                        <a:lnTo>
                          <a:pt x="230" y="8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382" name="Line 196"/>
              <p:cNvSpPr>
                <a:spLocks noChangeShapeType="1"/>
              </p:cNvSpPr>
              <p:nvPr/>
            </p:nvSpPr>
            <p:spPr bwMode="auto">
              <a:xfrm>
                <a:off x="2952" y="1684"/>
                <a:ext cx="0"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83" name="Line 197"/>
              <p:cNvSpPr>
                <a:spLocks noChangeShapeType="1"/>
              </p:cNvSpPr>
              <p:nvPr/>
            </p:nvSpPr>
            <p:spPr bwMode="auto">
              <a:xfrm>
                <a:off x="3232" y="1684"/>
                <a:ext cx="1" cy="92"/>
              </a:xfrm>
              <a:prstGeom prst="line">
                <a:avLst/>
              </a:prstGeom>
              <a:noFill/>
              <a:ln w="2540">
                <a:solidFill>
                  <a:srgbClr val="AAE6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cxnSp>
          <p:nvCxnSpPr>
            <p:cNvPr id="13349" name="AutoShape 198"/>
            <p:cNvCxnSpPr>
              <a:cxnSpLocks noChangeShapeType="1"/>
              <a:stCxn id="13380" idx="6"/>
              <a:endCxn id="13502" idx="3"/>
            </p:cNvCxnSpPr>
            <p:nvPr/>
          </p:nvCxnSpPr>
          <p:spPr bwMode="auto">
            <a:xfrm flipV="1">
              <a:off x="2980" y="1633"/>
              <a:ext cx="577" cy="315"/>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50" name="AutoShape 199"/>
            <p:cNvCxnSpPr>
              <a:cxnSpLocks noChangeShapeType="1"/>
              <a:stCxn id="13405" idx="7"/>
              <a:endCxn id="13482" idx="0"/>
            </p:cNvCxnSpPr>
            <p:nvPr/>
          </p:nvCxnSpPr>
          <p:spPr bwMode="auto">
            <a:xfrm flipV="1">
              <a:off x="2349" y="2174"/>
              <a:ext cx="1438" cy="318"/>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51" name="AutoShape 200"/>
            <p:cNvCxnSpPr>
              <a:cxnSpLocks noChangeShapeType="1"/>
              <a:stCxn id="13455" idx="0"/>
              <a:endCxn id="13502" idx="4"/>
            </p:cNvCxnSpPr>
            <p:nvPr/>
          </p:nvCxnSpPr>
          <p:spPr bwMode="auto">
            <a:xfrm flipV="1">
              <a:off x="3475" y="1652"/>
              <a:ext cx="181" cy="776"/>
            </a:xfrm>
            <a:prstGeom prst="straightConnector1">
              <a:avLst/>
            </a:prstGeom>
            <a:noFill/>
            <a:ln w="9525">
              <a:solidFill>
                <a:srgbClr val="3366FF"/>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52" name="Rectangle 201"/>
            <p:cNvSpPr>
              <a:spLocks noChangeArrowheads="1"/>
            </p:cNvSpPr>
            <p:nvPr/>
          </p:nvSpPr>
          <p:spPr bwMode="auto">
            <a:xfrm>
              <a:off x="4558" y="2564"/>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endParaRPr kumimoji="1" lang="en-US" altLang="zh-CN" sz="1200" b="1">
                <a:latin typeface="Times New Roman" panose="02020603050405020304" pitchFamily="18" charset="0"/>
              </a:endParaRPr>
            </a:p>
          </p:txBody>
        </p:sp>
        <p:sp>
          <p:nvSpPr>
            <p:cNvPr id="13353" name="Rectangle 202"/>
            <p:cNvSpPr>
              <a:spLocks noChangeArrowheads="1"/>
            </p:cNvSpPr>
            <p:nvPr/>
          </p:nvSpPr>
          <p:spPr bwMode="auto">
            <a:xfrm>
              <a:off x="4559" y="1520"/>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DHCP Server</a:t>
              </a:r>
            </a:p>
          </p:txBody>
        </p:sp>
        <p:grpSp>
          <p:nvGrpSpPr>
            <p:cNvPr id="13354" name="Group 203"/>
            <p:cNvGrpSpPr>
              <a:grpSpLocks/>
            </p:cNvGrpSpPr>
            <p:nvPr/>
          </p:nvGrpSpPr>
          <p:grpSpPr bwMode="auto">
            <a:xfrm>
              <a:off x="3936" y="2640"/>
              <a:ext cx="1588" cy="1239"/>
              <a:chOff x="3923" y="2640"/>
              <a:chExt cx="1588" cy="1239"/>
            </a:xfrm>
          </p:grpSpPr>
          <p:sp>
            <p:nvSpPr>
              <p:cNvPr id="13362" name="AutoShape 204"/>
              <p:cNvSpPr>
                <a:spLocks noChangeArrowheads="1"/>
              </p:cNvSpPr>
              <p:nvPr/>
            </p:nvSpPr>
            <p:spPr bwMode="auto">
              <a:xfrm>
                <a:off x="3923" y="3017"/>
                <a:ext cx="1588" cy="862"/>
              </a:xfrm>
              <a:prstGeom prst="wedgeRoundRectCallout">
                <a:avLst>
                  <a:gd name="adj1" fmla="val -30542"/>
                  <a:gd name="adj2" fmla="val -76796"/>
                  <a:gd name="adj3" fmla="val 16667"/>
                </a:avLst>
              </a:prstGeom>
              <a:solidFill>
                <a:schemeClr val="accent2">
                  <a:alpha val="49019"/>
                </a:schemeClr>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endParaRPr kumimoji="1" lang="zh-CN" altLang="en-US" sz="2400">
                  <a:latin typeface="Times New Roman" panose="02020603050405020304" pitchFamily="18" charset="0"/>
                </a:endParaRPr>
              </a:p>
            </p:txBody>
          </p:sp>
          <p:sp>
            <p:nvSpPr>
              <p:cNvPr id="13363" name="AutoShape 205"/>
              <p:cNvSpPr>
                <a:spLocks noChangeArrowheads="1"/>
              </p:cNvSpPr>
              <p:nvPr/>
            </p:nvSpPr>
            <p:spPr bwMode="auto">
              <a:xfrm>
                <a:off x="4604" y="3244"/>
                <a:ext cx="680" cy="589"/>
              </a:xfrm>
              <a:prstGeom prst="roundRect">
                <a:avLst>
                  <a:gd name="adj" fmla="val 16667"/>
                </a:avLst>
              </a:prstGeom>
              <a:gradFill rotWithShape="1">
                <a:gsLst>
                  <a:gs pos="0">
                    <a:srgbClr val="762F00"/>
                  </a:gs>
                  <a:gs pos="50000">
                    <a:srgbClr val="FF6600"/>
                  </a:gs>
                  <a:gs pos="100000">
                    <a:srgbClr val="762F00"/>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2400" b="1">
                    <a:latin typeface="Times New Roman" panose="02020603050405020304" pitchFamily="18" charset="0"/>
                  </a:rPr>
                  <a:t>Server</a:t>
                </a:r>
              </a:p>
            </p:txBody>
          </p:sp>
          <p:sp>
            <p:nvSpPr>
              <p:cNvPr id="13364" name="Oval 206"/>
              <p:cNvSpPr>
                <a:spLocks noChangeArrowheads="1"/>
              </p:cNvSpPr>
              <p:nvPr/>
            </p:nvSpPr>
            <p:spPr bwMode="auto">
              <a:xfrm>
                <a:off x="4513" y="3336"/>
                <a:ext cx="90" cy="9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65" name="Oval 207"/>
              <p:cNvSpPr>
                <a:spLocks noChangeArrowheads="1"/>
              </p:cNvSpPr>
              <p:nvPr/>
            </p:nvSpPr>
            <p:spPr bwMode="auto">
              <a:xfrm>
                <a:off x="4513" y="3471"/>
                <a:ext cx="90" cy="9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66" name="Oval 208"/>
              <p:cNvSpPr>
                <a:spLocks noChangeArrowheads="1"/>
              </p:cNvSpPr>
              <p:nvPr/>
            </p:nvSpPr>
            <p:spPr bwMode="auto">
              <a:xfrm>
                <a:off x="4513" y="3653"/>
                <a:ext cx="90" cy="90"/>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67" name="Rectangle 209"/>
              <p:cNvSpPr>
                <a:spLocks noChangeArrowheads="1"/>
              </p:cNvSpPr>
              <p:nvPr/>
            </p:nvSpPr>
            <p:spPr bwMode="auto">
              <a:xfrm>
                <a:off x="4286" y="3304"/>
                <a:ext cx="227" cy="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80</a:t>
                </a:r>
              </a:p>
            </p:txBody>
          </p:sp>
          <p:sp>
            <p:nvSpPr>
              <p:cNvPr id="13368" name="Rectangle 210"/>
              <p:cNvSpPr>
                <a:spLocks noChangeArrowheads="1"/>
              </p:cNvSpPr>
              <p:nvPr/>
            </p:nvSpPr>
            <p:spPr bwMode="auto">
              <a:xfrm>
                <a:off x="4286" y="3514"/>
                <a:ext cx="227" cy="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21</a:t>
                </a:r>
              </a:p>
            </p:txBody>
          </p:sp>
          <p:sp>
            <p:nvSpPr>
              <p:cNvPr id="13369" name="Rectangle 211"/>
              <p:cNvSpPr>
                <a:spLocks noChangeArrowheads="1"/>
              </p:cNvSpPr>
              <p:nvPr/>
            </p:nvSpPr>
            <p:spPr bwMode="auto">
              <a:xfrm>
                <a:off x="4241" y="3697"/>
                <a:ext cx="227" cy="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8080</a:t>
                </a:r>
              </a:p>
            </p:txBody>
          </p:sp>
          <p:cxnSp>
            <p:nvCxnSpPr>
              <p:cNvPr id="13370" name="AutoShape 212"/>
              <p:cNvCxnSpPr>
                <a:cxnSpLocks noChangeShapeType="1"/>
                <a:stCxn id="13364" idx="0"/>
              </p:cNvCxnSpPr>
              <p:nvPr/>
            </p:nvCxnSpPr>
            <p:spPr bwMode="auto">
              <a:xfrm rot="5400000" flipH="1">
                <a:off x="4029" y="2806"/>
                <a:ext cx="696" cy="363"/>
              </a:xfrm>
              <a:prstGeom prst="bentConnector4">
                <a:avLst>
                  <a:gd name="adj1" fmla="val 39509"/>
                  <a:gd name="adj2" fmla="val 139671"/>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71" name="AutoShape 213"/>
              <p:cNvCxnSpPr>
                <a:cxnSpLocks noChangeShapeType="1"/>
                <a:stCxn id="13365" idx="2"/>
              </p:cNvCxnSpPr>
              <p:nvPr/>
            </p:nvCxnSpPr>
            <p:spPr bwMode="auto">
              <a:xfrm rot="10800000">
                <a:off x="4195" y="2640"/>
                <a:ext cx="318" cy="876"/>
              </a:xfrm>
              <a:prstGeom prst="bentConnector3">
                <a:avLst>
                  <a:gd name="adj1" fmla="val 145282"/>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72" name="AutoShape 214"/>
              <p:cNvCxnSpPr>
                <a:cxnSpLocks noChangeShapeType="1"/>
                <a:stCxn id="13366" idx="2"/>
              </p:cNvCxnSpPr>
              <p:nvPr/>
            </p:nvCxnSpPr>
            <p:spPr bwMode="auto">
              <a:xfrm rot="10800000">
                <a:off x="4195" y="2640"/>
                <a:ext cx="318" cy="1058"/>
              </a:xfrm>
              <a:prstGeom prst="bentConnector3">
                <a:avLst>
                  <a:gd name="adj1" fmla="val 145282"/>
                </a:avLst>
              </a:prstGeom>
              <a:noFill/>
              <a:ln w="9525">
                <a:solidFill>
                  <a:srgbClr val="3366FF"/>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373" name="Group 215"/>
              <p:cNvGrpSpPr>
                <a:grpSpLocks/>
              </p:cNvGrpSpPr>
              <p:nvPr/>
            </p:nvGrpSpPr>
            <p:grpSpPr bwMode="auto">
              <a:xfrm>
                <a:off x="4105" y="3040"/>
                <a:ext cx="1270" cy="183"/>
                <a:chOff x="4150" y="3355"/>
                <a:chExt cx="1225" cy="183"/>
              </a:xfrm>
            </p:grpSpPr>
            <p:sp>
              <p:nvSpPr>
                <p:cNvPr id="13374" name="Rectangle 216"/>
                <p:cNvSpPr>
                  <a:spLocks noChangeArrowheads="1"/>
                </p:cNvSpPr>
                <p:nvPr/>
              </p:nvSpPr>
              <p:spPr bwMode="auto">
                <a:xfrm>
                  <a:off x="4195" y="3385"/>
                  <a:ext cx="1180" cy="136"/>
                </a:xfrm>
                <a:prstGeom prst="rect">
                  <a:avLst/>
                </a:prstGeom>
                <a:solidFill>
                  <a:schemeClr val="accent1">
                    <a:alpha val="79999"/>
                  </a:schemeClr>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endParaRPr kumimoji="1" lang="zh-CN" altLang="en-US" sz="2400">
                    <a:latin typeface="Times New Roman" panose="02020603050405020304" pitchFamily="18" charset="0"/>
                  </a:endParaRPr>
                </a:p>
              </p:txBody>
            </p:sp>
            <p:sp>
              <p:nvSpPr>
                <p:cNvPr id="13375" name="Rectangle 217"/>
                <p:cNvSpPr>
                  <a:spLocks noChangeArrowheads="1"/>
                </p:cNvSpPr>
                <p:nvPr/>
              </p:nvSpPr>
              <p:spPr bwMode="auto">
                <a:xfrm>
                  <a:off x="4150" y="3385"/>
                  <a:ext cx="363" cy="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zh-CN" altLang="en-US" sz="1200" b="1">
                      <a:latin typeface="Times New Roman" panose="02020603050405020304" pitchFamily="18" charset="0"/>
                    </a:rPr>
                    <a:t>    </a:t>
                  </a:r>
                  <a:r>
                    <a:rPr kumimoji="1" lang="en-US" altLang="zh-CN" sz="1200" b="1">
                      <a:latin typeface="Times New Roman" panose="02020603050405020304" pitchFamily="18" charset="0"/>
                    </a:rPr>
                    <a:t>Port</a:t>
                  </a:r>
                </a:p>
              </p:txBody>
            </p:sp>
            <p:sp>
              <p:nvSpPr>
                <p:cNvPr id="13376" name="Rectangle 218"/>
                <p:cNvSpPr>
                  <a:spLocks noChangeArrowheads="1"/>
                </p:cNvSpPr>
                <p:nvPr/>
              </p:nvSpPr>
              <p:spPr bwMode="auto">
                <a:xfrm>
                  <a:off x="4636" y="3355"/>
                  <a:ext cx="590" cy="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zh-CN" altLang="en-US" sz="1200" b="1">
                      <a:latin typeface="Times New Roman" panose="02020603050405020304" pitchFamily="18" charset="0"/>
                    </a:rPr>
                    <a:t>  </a:t>
                  </a:r>
                  <a:r>
                    <a:rPr kumimoji="1" lang="en-US" altLang="zh-CN" sz="1200" b="1">
                      <a:latin typeface="Times New Roman" panose="02020603050405020304" pitchFamily="18" charset="0"/>
                    </a:rPr>
                    <a:t>IP: 159.226.117.45</a:t>
                  </a:r>
                </a:p>
              </p:txBody>
            </p:sp>
          </p:grpSp>
        </p:grpSp>
        <p:sp>
          <p:nvSpPr>
            <p:cNvPr id="13355" name="Rectangle 219"/>
            <p:cNvSpPr>
              <a:spLocks noChangeArrowheads="1"/>
            </p:cNvSpPr>
            <p:nvPr/>
          </p:nvSpPr>
          <p:spPr bwMode="auto">
            <a:xfrm>
              <a:off x="2789" y="2065"/>
              <a:ext cx="589" cy="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200" b="1">
                  <a:latin typeface="Times New Roman" panose="02020603050405020304" pitchFamily="18" charset="0"/>
                </a:rPr>
                <a:t>Router</a:t>
              </a:r>
            </a:p>
          </p:txBody>
        </p:sp>
        <p:grpSp>
          <p:nvGrpSpPr>
            <p:cNvPr id="13356" name="Group 220"/>
            <p:cNvGrpSpPr>
              <a:grpSpLocks/>
            </p:cNvGrpSpPr>
            <p:nvPr/>
          </p:nvGrpSpPr>
          <p:grpSpPr bwMode="auto">
            <a:xfrm>
              <a:off x="567" y="3017"/>
              <a:ext cx="1542" cy="862"/>
              <a:chOff x="567" y="3339"/>
              <a:chExt cx="1588" cy="862"/>
            </a:xfrm>
          </p:grpSpPr>
          <p:sp>
            <p:nvSpPr>
              <p:cNvPr id="13359" name="AutoShape 221"/>
              <p:cNvSpPr>
                <a:spLocks noChangeArrowheads="1"/>
              </p:cNvSpPr>
              <p:nvPr/>
            </p:nvSpPr>
            <p:spPr bwMode="auto">
              <a:xfrm>
                <a:off x="567" y="3339"/>
                <a:ext cx="1588" cy="862"/>
              </a:xfrm>
              <a:prstGeom prst="wedgeRoundRectCallout">
                <a:avLst>
                  <a:gd name="adj1" fmla="val 2454"/>
                  <a:gd name="adj2" fmla="val -78190"/>
                  <a:gd name="adj3" fmla="val 16667"/>
                </a:avLst>
              </a:prstGeom>
              <a:solidFill>
                <a:schemeClr val="accent2">
                  <a:alpha val="50195"/>
                </a:schemeClr>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endParaRPr kumimoji="1" lang="zh-CN" altLang="en-US" sz="2400">
                  <a:latin typeface="Times New Roman" panose="02020603050405020304" pitchFamily="18" charset="0"/>
                </a:endParaRPr>
              </a:p>
            </p:txBody>
          </p:sp>
          <p:sp>
            <p:nvSpPr>
              <p:cNvPr id="13360" name="AutoShape 222"/>
              <p:cNvSpPr>
                <a:spLocks noChangeArrowheads="1"/>
              </p:cNvSpPr>
              <p:nvPr/>
            </p:nvSpPr>
            <p:spPr bwMode="auto">
              <a:xfrm>
                <a:off x="703" y="3430"/>
                <a:ext cx="589" cy="680"/>
              </a:xfrm>
              <a:prstGeom prst="flowChartAlternateProcess">
                <a:avLst/>
              </a:prstGeom>
              <a:gradFill rotWithShape="1">
                <a:gsLst>
                  <a:gs pos="0">
                    <a:srgbClr val="00C9C9"/>
                  </a:gs>
                  <a:gs pos="50000">
                    <a:srgbClr val="00FFFF"/>
                  </a:gs>
                  <a:gs pos="100000">
                    <a:srgbClr val="00C9C9"/>
                  </a:gs>
                </a:gsLst>
                <a:lin ang="5400000" scaled="1"/>
              </a:gra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400" b="1">
                    <a:latin typeface="Times New Roman" panose="02020603050405020304" pitchFamily="18" charset="0"/>
                  </a:rPr>
                  <a:t>GIS </a:t>
                </a:r>
              </a:p>
              <a:p>
                <a:pPr algn="ctr"/>
                <a:r>
                  <a:rPr kumimoji="1" lang="en-US" altLang="zh-CN" sz="1400" b="1">
                    <a:latin typeface="Times New Roman" panose="02020603050405020304" pitchFamily="18" charset="0"/>
                  </a:rPr>
                  <a:t>Client</a:t>
                </a:r>
              </a:p>
              <a:p>
                <a:pPr algn="ctr"/>
                <a:r>
                  <a:rPr kumimoji="1" lang="en-US" altLang="zh-CN" sz="1400" b="1">
                    <a:latin typeface="Times New Roman" panose="02020603050405020304" pitchFamily="18" charset="0"/>
                  </a:rPr>
                  <a:t>Software</a:t>
                </a:r>
              </a:p>
            </p:txBody>
          </p:sp>
          <p:sp>
            <p:nvSpPr>
              <p:cNvPr id="13361" name="AutoShape 223"/>
              <p:cNvSpPr>
                <a:spLocks noChangeArrowheads="1"/>
              </p:cNvSpPr>
              <p:nvPr/>
            </p:nvSpPr>
            <p:spPr bwMode="auto">
              <a:xfrm>
                <a:off x="1383" y="3430"/>
                <a:ext cx="635" cy="680"/>
              </a:xfrm>
              <a:prstGeom prst="flowChartAlternateProcess">
                <a:avLst/>
              </a:prstGeom>
              <a:gradFill rotWithShape="1">
                <a:gsLst>
                  <a:gs pos="0">
                    <a:srgbClr val="C17400"/>
                  </a:gs>
                  <a:gs pos="50000">
                    <a:srgbClr val="FF9900"/>
                  </a:gs>
                  <a:gs pos="100000">
                    <a:srgbClr val="C17400"/>
                  </a:gs>
                </a:gsLst>
                <a:lin ang="5400000" scaled="1"/>
              </a:gra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400" b="1">
                    <a:latin typeface="Times New Roman" panose="02020603050405020304" pitchFamily="18" charset="0"/>
                  </a:rPr>
                  <a:t>IE</a:t>
                </a:r>
              </a:p>
              <a:p>
                <a:pPr algn="ctr"/>
                <a:r>
                  <a:rPr kumimoji="1" lang="en-US" altLang="zh-CN" sz="1400" b="1">
                    <a:latin typeface="Times New Roman" panose="02020603050405020304" pitchFamily="18" charset="0"/>
                  </a:rPr>
                  <a:t>FireFox</a:t>
                </a:r>
              </a:p>
              <a:p>
                <a:pPr algn="ctr"/>
                <a:r>
                  <a:rPr kumimoji="1" lang="en-US" altLang="zh-CN" sz="1400" b="1">
                    <a:latin typeface="Times New Roman" panose="02020603050405020304" pitchFamily="18" charset="0"/>
                  </a:rPr>
                  <a:t>Netscape</a:t>
                </a:r>
              </a:p>
            </p:txBody>
          </p:sp>
        </p:grpSp>
        <p:sp>
          <p:nvSpPr>
            <p:cNvPr id="13357" name="AutoShape 224"/>
            <p:cNvSpPr>
              <a:spLocks noChangeArrowheads="1"/>
            </p:cNvSpPr>
            <p:nvPr/>
          </p:nvSpPr>
          <p:spPr bwMode="auto">
            <a:xfrm>
              <a:off x="3152" y="3290"/>
              <a:ext cx="680" cy="363"/>
            </a:xfrm>
            <a:prstGeom prst="wedgeRectCallout">
              <a:avLst>
                <a:gd name="adj1" fmla="val 120736"/>
                <a:gd name="adj2" fmla="val -22727"/>
              </a:avLst>
            </a:prstGeom>
            <a:solidFill>
              <a:srgbClr val="FFFF00"/>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a:r>
                <a:rPr kumimoji="1" lang="en-US" altLang="zh-CN" sz="1400" b="1">
                  <a:latin typeface="Times New Roman" panose="02020603050405020304" pitchFamily="18" charset="0"/>
                </a:rPr>
                <a:t>IIS</a:t>
              </a:r>
            </a:p>
            <a:p>
              <a:pPr algn="ctr"/>
              <a:r>
                <a:rPr kumimoji="1" lang="en-US" altLang="zh-CN" sz="1400" b="1">
                  <a:latin typeface="Times New Roman" panose="02020603050405020304" pitchFamily="18" charset="0"/>
                </a:rPr>
                <a:t>Apache</a:t>
              </a:r>
            </a:p>
          </p:txBody>
        </p:sp>
        <p:sp>
          <p:nvSpPr>
            <p:cNvPr id="13358" name="AutoShape 225"/>
            <p:cNvSpPr>
              <a:spLocks noChangeArrowheads="1"/>
            </p:cNvSpPr>
            <p:nvPr/>
          </p:nvSpPr>
          <p:spPr bwMode="auto">
            <a:xfrm>
              <a:off x="2245" y="3290"/>
              <a:ext cx="680" cy="635"/>
            </a:xfrm>
            <a:prstGeom prst="wedgeRectCallout">
              <a:avLst>
                <a:gd name="adj1" fmla="val 230736"/>
                <a:gd name="adj2" fmla="val 24014"/>
              </a:avLst>
            </a:prstGeom>
            <a:solidFill>
              <a:srgbClr val="FFFF99"/>
            </a:solidFill>
            <a:ln w="9525">
              <a:solidFill>
                <a:schemeClr val="tx1"/>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r"/>
              <a:r>
                <a:rPr kumimoji="1" lang="en-US" altLang="zh-CN" sz="1400" b="1">
                  <a:latin typeface="Times New Roman" panose="02020603050405020304" pitchFamily="18" charset="0"/>
                </a:rPr>
                <a:t>Tomcat</a:t>
              </a:r>
            </a:p>
            <a:p>
              <a:pPr algn="r"/>
              <a:r>
                <a:rPr kumimoji="1" lang="en-US" altLang="zh-CN" sz="1400" b="1">
                  <a:latin typeface="Times New Roman" panose="02020603050405020304" pitchFamily="18" charset="0"/>
                </a:rPr>
                <a:t>Resin</a:t>
              </a:r>
            </a:p>
            <a:p>
              <a:pPr algn="r"/>
              <a:r>
                <a:rPr kumimoji="1" lang="en-US" altLang="zh-CN" sz="1400" b="1">
                  <a:latin typeface="Times New Roman" panose="02020603050405020304" pitchFamily="18" charset="0"/>
                </a:rPr>
                <a:t>JBoss</a:t>
              </a:r>
            </a:p>
            <a:p>
              <a:pPr algn="r"/>
              <a:r>
                <a:rPr kumimoji="1" lang="en-US" altLang="zh-CN" sz="1400" b="1">
                  <a:latin typeface="Times New Roman" panose="02020603050405020304" pitchFamily="18" charset="0"/>
                </a:rPr>
                <a:t>Weblogic</a:t>
              </a: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8"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endParaRPr lang="en-US" altLang="zh-CN" sz="2800" dirty="0" smtClean="0"/>
          </a:p>
        </p:txBody>
      </p:sp>
      <p:sp>
        <p:nvSpPr>
          <p:cNvPr id="720899" name="Rectangle 3"/>
          <p:cNvSpPr>
            <a:spLocks noGrp="1" noChangeArrowheads="1"/>
          </p:cNvSpPr>
          <p:nvPr>
            <p:ph idx="1"/>
          </p:nvPr>
        </p:nvSpPr>
        <p:spPr>
          <a:xfrm>
            <a:off x="684213" y="1412875"/>
            <a:ext cx="8270875" cy="4032250"/>
          </a:xfrm>
        </p:spPr>
        <p:txBody>
          <a:bodyPr/>
          <a:lstStyle/>
          <a:p>
            <a:pPr marL="0" indent="0" eaLnBrk="1" hangingPunct="1">
              <a:lnSpc>
                <a:spcPct val="150000"/>
              </a:lnSpc>
              <a:buFont typeface="Calibri" panose="020F0502020204030204" pitchFamily="34" charset="0"/>
              <a:buNone/>
              <a:defRPr/>
            </a:pPr>
            <a:r>
              <a:rPr lang="en-US" altLang="zh-CN" sz="2400" dirty="0"/>
              <a:t>Server </a:t>
            </a:r>
            <a:r>
              <a:rPr lang="en-US" altLang="zh-CN" sz="2400" dirty="0" smtClean="0"/>
              <a:t>API</a:t>
            </a:r>
            <a:r>
              <a:rPr lang="zh-CN" altLang="en-US" sz="2400" dirty="0" smtClean="0"/>
              <a:t>：服务器</a:t>
            </a:r>
            <a:r>
              <a:rPr lang="zh-CN" altLang="en-US" sz="2400" dirty="0"/>
              <a:t>应用程序接口</a:t>
            </a:r>
            <a:r>
              <a:rPr lang="zh-CN" altLang="en-US" sz="2400" dirty="0" smtClean="0"/>
              <a:t>方法</a:t>
            </a:r>
            <a:endParaRPr lang="en-US" altLang="zh-CN" sz="2400" dirty="0" smtClean="0">
              <a:latin typeface="Arial Narrow" panose="020B0606020202030204" pitchFamily="34" charset="0"/>
            </a:endParaRPr>
          </a:p>
          <a:p>
            <a:pPr eaLnBrk="1" hangingPunct="1">
              <a:lnSpc>
                <a:spcPct val="150000"/>
              </a:lnSpc>
              <a:defRPr/>
            </a:pPr>
            <a:r>
              <a:rPr lang="en-US" altLang="zh-CN" dirty="0" smtClean="0">
                <a:latin typeface="Arial Narrow" panose="020B0606020202030204" pitchFamily="34" charset="0"/>
              </a:rPr>
              <a:t>Server API</a:t>
            </a:r>
            <a:r>
              <a:rPr lang="zh-CN" altLang="en-US" dirty="0" smtClean="0">
                <a:latin typeface="Arial Narrow" panose="020B0606020202030204" pitchFamily="34" charset="0"/>
              </a:rPr>
              <a:t>类似于</a:t>
            </a:r>
            <a:r>
              <a:rPr lang="en-US" altLang="zh-CN" dirty="0" smtClean="0">
                <a:latin typeface="Arial Narrow" panose="020B0606020202030204" pitchFamily="34" charset="0"/>
              </a:rPr>
              <a:t>CGI,</a:t>
            </a:r>
            <a:r>
              <a:rPr lang="zh-CN" altLang="en-US" dirty="0" smtClean="0">
                <a:latin typeface="Arial Narrow" panose="020B0606020202030204" pitchFamily="34" charset="0"/>
              </a:rPr>
              <a:t>不同之处在于</a:t>
            </a:r>
            <a:r>
              <a:rPr lang="en-US" altLang="zh-CN" dirty="0" smtClean="0">
                <a:latin typeface="Arial Narrow" panose="020B0606020202030204" pitchFamily="34" charset="0"/>
              </a:rPr>
              <a:t>CGI</a:t>
            </a:r>
            <a:r>
              <a:rPr lang="zh-CN" altLang="en-US" dirty="0" smtClean="0">
                <a:latin typeface="Arial Narrow" panose="020B0606020202030204" pitchFamily="34" charset="0"/>
              </a:rPr>
              <a:t>程序是单独可以运行的程序，而</a:t>
            </a:r>
            <a:r>
              <a:rPr lang="en-US" altLang="zh-CN" dirty="0" smtClean="0">
                <a:latin typeface="Arial Narrow" panose="020B0606020202030204" pitchFamily="34" charset="0"/>
              </a:rPr>
              <a:t>Server API</a:t>
            </a:r>
            <a:r>
              <a:rPr lang="zh-CN" altLang="en-US" dirty="0" smtClean="0">
                <a:latin typeface="Arial Narrow" panose="020B0606020202030204" pitchFamily="34" charset="0"/>
              </a:rPr>
              <a:t>往往依附于特定的</a:t>
            </a:r>
            <a:r>
              <a:rPr lang="en-US" altLang="zh-CN" dirty="0" smtClean="0">
                <a:latin typeface="Arial Narrow" panose="020B0606020202030204" pitchFamily="34" charset="0"/>
              </a:rPr>
              <a:t>Web</a:t>
            </a:r>
            <a:r>
              <a:rPr lang="zh-CN" altLang="en-US" dirty="0" smtClean="0">
                <a:latin typeface="Arial Narrow" panose="020B0606020202030204" pitchFamily="34" charset="0"/>
              </a:rPr>
              <a:t>服务器，如</a:t>
            </a:r>
            <a:r>
              <a:rPr lang="en-US" altLang="zh-CN" dirty="0" smtClean="0">
                <a:latin typeface="Arial Narrow" panose="020B0606020202030204" pitchFamily="34" charset="0"/>
              </a:rPr>
              <a:t>Microsoft </a:t>
            </a:r>
            <a:r>
              <a:rPr lang="en-US" altLang="zh-CN" dirty="0" smtClean="0">
                <a:solidFill>
                  <a:srgbClr val="3399FF"/>
                </a:solidFill>
                <a:latin typeface="Arial Narrow" panose="020B0606020202030204" pitchFamily="34" charset="0"/>
              </a:rPr>
              <a:t>ISAPI</a:t>
            </a:r>
            <a:r>
              <a:rPr lang="zh-CN" altLang="en-US" dirty="0" smtClean="0">
                <a:latin typeface="Arial Narrow" panose="020B0606020202030204" pitchFamily="34" charset="0"/>
              </a:rPr>
              <a:t>依附于</a:t>
            </a:r>
            <a:r>
              <a:rPr lang="en-US" altLang="zh-CN" dirty="0" smtClean="0">
                <a:latin typeface="Arial Narrow" panose="020B0606020202030204" pitchFamily="34" charset="0"/>
              </a:rPr>
              <a:t>IIS(Internet Information Server),</a:t>
            </a:r>
            <a:r>
              <a:rPr lang="zh-CN" altLang="en-US" dirty="0" smtClean="0">
                <a:latin typeface="Arial Narrow" panose="020B0606020202030204" pitchFamily="34" charset="0"/>
              </a:rPr>
              <a:t>只能在</a:t>
            </a:r>
            <a:r>
              <a:rPr lang="en-US" altLang="zh-CN" dirty="0" smtClean="0">
                <a:latin typeface="Arial Narrow" panose="020B0606020202030204" pitchFamily="34" charset="0"/>
              </a:rPr>
              <a:t>Windows</a:t>
            </a:r>
            <a:r>
              <a:rPr lang="zh-CN" altLang="en-US" dirty="0" smtClean="0">
                <a:latin typeface="Arial Narrow" panose="020B0606020202030204" pitchFamily="34" charset="0"/>
              </a:rPr>
              <a:t>平台上运行；</a:t>
            </a:r>
            <a:r>
              <a:rPr lang="en-US" altLang="zh-CN" dirty="0" smtClean="0">
                <a:latin typeface="Arial Narrow" panose="020B0606020202030204" pitchFamily="34" charset="0"/>
              </a:rPr>
              <a:t>Netscape </a:t>
            </a:r>
            <a:r>
              <a:rPr lang="en-US" altLang="zh-CN" dirty="0" smtClean="0">
                <a:solidFill>
                  <a:srgbClr val="3399FF"/>
                </a:solidFill>
                <a:latin typeface="Arial Narrow" panose="020B0606020202030204" pitchFamily="34" charset="0"/>
              </a:rPr>
              <a:t>NSAPI</a:t>
            </a:r>
            <a:r>
              <a:rPr lang="zh-CN" altLang="en-US" dirty="0" smtClean="0">
                <a:latin typeface="Arial Narrow" panose="020B0606020202030204" pitchFamily="34" charset="0"/>
              </a:rPr>
              <a:t>离不开</a:t>
            </a:r>
            <a:r>
              <a:rPr lang="en-US" altLang="zh-CN" dirty="0" smtClean="0">
                <a:latin typeface="Arial Narrow" panose="020B0606020202030204" pitchFamily="34" charset="0"/>
              </a:rPr>
              <a:t>Netscape Web</a:t>
            </a:r>
            <a:r>
              <a:rPr lang="zh-CN" altLang="en-US" dirty="0" smtClean="0">
                <a:latin typeface="Arial Narrow" panose="020B0606020202030204" pitchFamily="34" charset="0"/>
              </a:rPr>
              <a:t>服务器 ，其可移植性较差。在</a:t>
            </a:r>
            <a:r>
              <a:rPr lang="en-US" altLang="zh-CN" dirty="0" smtClean="0">
                <a:latin typeface="Arial Narrow" panose="020B0606020202030204" pitchFamily="34" charset="0"/>
              </a:rPr>
              <a:t>ISAPI</a:t>
            </a:r>
            <a:r>
              <a:rPr lang="zh-CN" altLang="en-US" dirty="0" smtClean="0">
                <a:latin typeface="Arial Narrow" panose="020B0606020202030204" pitchFamily="34" charset="0"/>
              </a:rPr>
              <a:t>下建立的应用程序是以动态连接库的形式存在；而</a:t>
            </a:r>
            <a:r>
              <a:rPr lang="en-US" altLang="zh-CN" dirty="0" smtClean="0">
                <a:latin typeface="Arial Narrow" panose="020B0606020202030204" pitchFamily="34" charset="0"/>
              </a:rPr>
              <a:t>CGI</a:t>
            </a:r>
            <a:r>
              <a:rPr lang="zh-CN" altLang="en-US" dirty="0" smtClean="0">
                <a:latin typeface="Arial Narrow" panose="020B0606020202030204" pitchFamily="34" charset="0"/>
              </a:rPr>
              <a:t>的应用程序一般都是可执行程序。 但是基于</a:t>
            </a:r>
            <a:r>
              <a:rPr lang="en-US" altLang="zh-CN" dirty="0" smtClean="0">
                <a:latin typeface="Arial Narrow" panose="020B0606020202030204" pitchFamily="34" charset="0"/>
              </a:rPr>
              <a:t>Server API</a:t>
            </a:r>
            <a:r>
              <a:rPr lang="zh-CN" altLang="en-US" dirty="0" smtClean="0">
                <a:latin typeface="Arial Narrow" panose="020B0606020202030204" pitchFamily="34" charset="0"/>
              </a:rPr>
              <a:t>的动态连接模块启动后会一直处于运行状态</a:t>
            </a:r>
            <a:r>
              <a:rPr lang="en-US" altLang="zh-CN" dirty="0" smtClean="0">
                <a:latin typeface="Arial Narrow" panose="020B0606020202030204" pitchFamily="34" charset="0"/>
              </a:rPr>
              <a:t>,</a:t>
            </a:r>
            <a:r>
              <a:rPr lang="zh-CN" altLang="en-US" dirty="0" smtClean="0">
                <a:latin typeface="Arial Narrow" panose="020B0606020202030204" pitchFamily="34" charset="0"/>
              </a:rPr>
              <a:t>而不像</a:t>
            </a:r>
            <a:r>
              <a:rPr lang="en-US" altLang="zh-CN" dirty="0" smtClean="0">
                <a:latin typeface="Arial Narrow" panose="020B0606020202030204" pitchFamily="34" charset="0"/>
              </a:rPr>
              <a:t>CGI</a:t>
            </a:r>
            <a:r>
              <a:rPr lang="zh-CN" altLang="en-US" dirty="0" smtClean="0">
                <a:latin typeface="Arial Narrow" panose="020B0606020202030204" pitchFamily="34" charset="0"/>
              </a:rPr>
              <a:t>那样每次都要重新启动，其速度较</a:t>
            </a:r>
            <a:r>
              <a:rPr lang="en-US" altLang="zh-CN" dirty="0" smtClean="0">
                <a:latin typeface="Arial Narrow" panose="020B0606020202030204" pitchFamily="34" charset="0"/>
              </a:rPr>
              <a:t>CGI</a:t>
            </a:r>
            <a:r>
              <a:rPr lang="zh-CN" altLang="en-US" dirty="0" smtClean="0">
                <a:latin typeface="Arial Narrow" panose="020B0606020202030204" pitchFamily="34" charset="0"/>
              </a:rPr>
              <a:t>快得多。</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endParaRPr lang="en-US" altLang="zh-CN" sz="2800" dirty="0" smtClean="0"/>
          </a:p>
        </p:txBody>
      </p:sp>
      <p:sp>
        <p:nvSpPr>
          <p:cNvPr id="32771" name="Rectangle 3"/>
          <p:cNvSpPr>
            <a:spLocks noGrp="1" noChangeArrowheads="1"/>
          </p:cNvSpPr>
          <p:nvPr>
            <p:ph idx="1"/>
          </p:nvPr>
        </p:nvSpPr>
        <p:spPr>
          <a:xfrm>
            <a:off x="684213" y="1412875"/>
            <a:ext cx="8270875" cy="5256213"/>
          </a:xfrm>
        </p:spPr>
        <p:txBody>
          <a:bodyPr/>
          <a:lstStyle/>
          <a:p>
            <a:pPr marL="0" indent="0" eaLnBrk="1" hangingPunct="1">
              <a:lnSpc>
                <a:spcPct val="110000"/>
              </a:lnSpc>
              <a:spcAft>
                <a:spcPct val="20000"/>
              </a:spcAft>
              <a:buFont typeface="Calibri" panose="020F0502020204030204" pitchFamily="34" charset="0"/>
              <a:buNone/>
            </a:pPr>
            <a:r>
              <a:rPr lang="zh-CN" altLang="en-US" smtClean="0">
                <a:latin typeface="Arial Narrow" panose="020B0606020202030204" pitchFamily="34" charset="0"/>
              </a:rPr>
              <a:t>微软公司的</a:t>
            </a:r>
            <a:r>
              <a:rPr lang="en-US" altLang="zh-CN" smtClean="0">
                <a:latin typeface="Arial Narrow" panose="020B0606020202030204" pitchFamily="34" charset="0"/>
              </a:rPr>
              <a:t>ISAPI</a:t>
            </a:r>
            <a:r>
              <a:rPr lang="zh-CN" altLang="en-US" smtClean="0">
                <a:latin typeface="Arial Narrow" panose="020B0606020202030204" pitchFamily="34" charset="0"/>
              </a:rPr>
              <a:t>运行在</a:t>
            </a:r>
            <a:r>
              <a:rPr lang="en-US" altLang="zh-CN" smtClean="0">
                <a:latin typeface="Arial Narrow" panose="020B0606020202030204" pitchFamily="34" charset="0"/>
              </a:rPr>
              <a:t>Windows</a:t>
            </a:r>
            <a:r>
              <a:rPr lang="zh-CN" altLang="en-US" smtClean="0">
                <a:latin typeface="Arial Narrow" panose="020B0606020202030204" pitchFamily="34" charset="0"/>
              </a:rPr>
              <a:t>环境下，是微软用以扩充</a:t>
            </a:r>
            <a:r>
              <a:rPr lang="en-US" altLang="zh-CN" smtClean="0">
                <a:latin typeface="Arial Narrow" panose="020B0606020202030204" pitchFamily="34" charset="0"/>
              </a:rPr>
              <a:t>IIS/WWW</a:t>
            </a:r>
            <a:r>
              <a:rPr lang="zh-CN" altLang="en-US" smtClean="0">
                <a:latin typeface="Arial Narrow" panose="020B0606020202030204" pitchFamily="34" charset="0"/>
              </a:rPr>
              <a:t>功能及开发高效率</a:t>
            </a:r>
            <a:r>
              <a:rPr lang="en-US" altLang="zh-CN" smtClean="0">
                <a:latin typeface="Arial Narrow" panose="020B0606020202030204" pitchFamily="34" charset="0"/>
              </a:rPr>
              <a:t>CGI</a:t>
            </a:r>
            <a:r>
              <a:rPr lang="zh-CN" altLang="en-US" smtClean="0">
                <a:latin typeface="Arial Narrow" panose="020B0606020202030204" pitchFamily="34" charset="0"/>
              </a:rPr>
              <a:t>程序的接口，分为</a:t>
            </a:r>
            <a:r>
              <a:rPr lang="en-US" altLang="zh-CN" smtClean="0">
                <a:latin typeface="Arial Narrow" panose="020B0606020202030204" pitchFamily="34" charset="0"/>
              </a:rPr>
              <a:t>:</a:t>
            </a:r>
          </a:p>
          <a:p>
            <a:pPr lvl="1" eaLnBrk="1" hangingPunct="1">
              <a:lnSpc>
                <a:spcPct val="110000"/>
              </a:lnSpc>
              <a:spcAft>
                <a:spcPct val="20000"/>
              </a:spcAft>
            </a:pPr>
            <a:r>
              <a:rPr lang="en-US" altLang="zh-CN" sz="2000" smtClean="0">
                <a:latin typeface="Arial Narrow" panose="020B0606020202030204" pitchFamily="34" charset="0"/>
              </a:rPr>
              <a:t>ISA(Internet Server Application): </a:t>
            </a:r>
            <a:r>
              <a:rPr lang="zh-CN" altLang="en-US" sz="2000" smtClean="0">
                <a:latin typeface="Arial Narrow" panose="020B0606020202030204" pitchFamily="34" charset="0"/>
              </a:rPr>
              <a:t>也可称为</a:t>
            </a:r>
            <a:r>
              <a:rPr lang="en-US" altLang="zh-CN" sz="2000" smtClean="0">
                <a:latin typeface="Arial Narrow" panose="020B0606020202030204" pitchFamily="34" charset="0"/>
              </a:rPr>
              <a:t>ISAPI DLL</a:t>
            </a:r>
            <a:r>
              <a:rPr lang="zh-CN" altLang="en-US" sz="2000" smtClean="0">
                <a:latin typeface="Arial Narrow" panose="020B0606020202030204" pitchFamily="34" charset="0"/>
              </a:rPr>
              <a:t>，可为程序开发人员提供一些扩展功能，通过在客户端</a:t>
            </a:r>
            <a:r>
              <a:rPr lang="en-US" altLang="zh-CN" sz="2000" smtClean="0">
                <a:latin typeface="Arial Narrow" panose="020B0606020202030204" pitchFamily="34" charset="0"/>
              </a:rPr>
              <a:t>URL</a:t>
            </a:r>
            <a:r>
              <a:rPr lang="zh-CN" altLang="en-US" sz="2000" smtClean="0">
                <a:latin typeface="Arial Narrow" panose="020B0606020202030204" pitchFamily="34" charset="0"/>
              </a:rPr>
              <a:t>中指定名称而激活，其功能与</a:t>
            </a:r>
            <a:r>
              <a:rPr lang="en-US" altLang="zh-CN" sz="2000" smtClean="0">
                <a:latin typeface="Arial Narrow" panose="020B0606020202030204" pitchFamily="34" charset="0"/>
              </a:rPr>
              <a:t>CGI</a:t>
            </a:r>
            <a:r>
              <a:rPr lang="zh-CN" altLang="en-US" sz="2000" smtClean="0">
                <a:latin typeface="Arial Narrow" panose="020B0606020202030204" pitchFamily="34" charset="0"/>
              </a:rPr>
              <a:t>程序的功能直接对应，使用方法和</a:t>
            </a:r>
            <a:r>
              <a:rPr lang="en-US" altLang="zh-CN" sz="2000" smtClean="0">
                <a:latin typeface="Arial Narrow" panose="020B0606020202030204" pitchFamily="34" charset="0"/>
              </a:rPr>
              <a:t>CGI</a:t>
            </a:r>
            <a:r>
              <a:rPr lang="zh-CN" altLang="en-US" sz="2000" smtClean="0">
                <a:latin typeface="Arial Narrow" panose="020B0606020202030204" pitchFamily="34" charset="0"/>
              </a:rPr>
              <a:t>也类似。</a:t>
            </a:r>
          </a:p>
          <a:p>
            <a:pPr lvl="1" eaLnBrk="1" hangingPunct="1">
              <a:lnSpc>
                <a:spcPct val="110000"/>
              </a:lnSpc>
              <a:spcAft>
                <a:spcPct val="20000"/>
              </a:spcAft>
            </a:pPr>
            <a:r>
              <a:rPr lang="en-US" altLang="zh-CN" sz="2000" smtClean="0">
                <a:latin typeface="Arial Narrow" panose="020B0606020202030204" pitchFamily="34" charset="0"/>
              </a:rPr>
              <a:t>ISAPI Filter: </a:t>
            </a:r>
            <a:r>
              <a:rPr lang="zh-CN" altLang="en-US" sz="2000" smtClean="0">
                <a:latin typeface="Arial Narrow" panose="020B0606020202030204" pitchFamily="34" charset="0"/>
              </a:rPr>
              <a:t>用于构造能为服务器直接调用的模块，它位于服务器和客户端之间，对其间的通信进行预处理和后处理，例如加解密、用户身份验证、自定义日志记录等，并为程序开发人员提供一种用于监测来自服务器</a:t>
            </a:r>
            <a:r>
              <a:rPr lang="en-US" altLang="zh-CN" sz="2000" smtClean="0">
                <a:latin typeface="Arial Narrow" panose="020B0606020202030204" pitchFamily="34" charset="0"/>
              </a:rPr>
              <a:t>HTTP</a:t>
            </a:r>
            <a:r>
              <a:rPr lang="zh-CN" altLang="en-US" sz="2000" smtClean="0">
                <a:latin typeface="Arial Narrow" panose="020B0606020202030204" pitchFamily="34" charset="0"/>
              </a:rPr>
              <a:t>请求的无缝链接部件。</a:t>
            </a:r>
            <a:r>
              <a:rPr lang="en-US" altLang="zh-CN" sz="2000" smtClean="0">
                <a:latin typeface="Arial Narrow" panose="020B0606020202030204" pitchFamily="34" charset="0"/>
              </a:rPr>
              <a:t>ISAPI Filter</a:t>
            </a:r>
            <a:r>
              <a:rPr lang="zh-CN" altLang="en-US" sz="2000" smtClean="0">
                <a:latin typeface="Arial Narrow" panose="020B0606020202030204" pitchFamily="34" charset="0"/>
              </a:rPr>
              <a:t>是</a:t>
            </a:r>
            <a:r>
              <a:rPr lang="en-US" altLang="zh-CN" sz="2000" smtClean="0">
                <a:latin typeface="Arial Narrow" panose="020B0606020202030204" pitchFamily="34" charset="0"/>
              </a:rPr>
              <a:t>ISAPI</a:t>
            </a:r>
            <a:r>
              <a:rPr lang="zh-CN" altLang="en-US" sz="2000" smtClean="0">
                <a:latin typeface="Arial Narrow" panose="020B0606020202030204" pitchFamily="34" charset="0"/>
              </a:rPr>
              <a:t>特有的，没有与</a:t>
            </a:r>
            <a:r>
              <a:rPr lang="en-US" altLang="zh-CN" sz="2000" smtClean="0">
                <a:latin typeface="Arial Narrow" panose="020B0606020202030204" pitchFamily="34" charset="0"/>
              </a:rPr>
              <a:t>CGI</a:t>
            </a:r>
            <a:r>
              <a:rPr lang="zh-CN" altLang="en-US" sz="2000" smtClean="0">
                <a:latin typeface="Arial Narrow" panose="020B0606020202030204" pitchFamily="34" charset="0"/>
              </a:rPr>
              <a:t>中直接相对应的部分。</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6" name="Rectangle 2"/>
          <p:cNvSpPr>
            <a:spLocks noGrp="1" noChangeArrowheads="1"/>
          </p:cNvSpPr>
          <p:nvPr>
            <p:ph type="title"/>
          </p:nvPr>
        </p:nvSpPr>
        <p:spPr>
          <a:xfrm>
            <a:off x="457200" y="277813"/>
            <a:ext cx="8229600" cy="990600"/>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endParaRPr lang="en-US" altLang="zh-CN" sz="2800" dirty="0" smtClean="0"/>
          </a:p>
        </p:txBody>
      </p:sp>
      <p:sp>
        <p:nvSpPr>
          <p:cNvPr id="33795" name="Rectangle 3"/>
          <p:cNvSpPr>
            <a:spLocks noGrp="1" noChangeArrowheads="1"/>
          </p:cNvSpPr>
          <p:nvPr>
            <p:ph type="body" sz="half" idx="1"/>
          </p:nvPr>
        </p:nvSpPr>
        <p:spPr>
          <a:xfrm>
            <a:off x="611188" y="1412875"/>
            <a:ext cx="8064500" cy="3168650"/>
          </a:xfrm>
        </p:spPr>
        <p:txBody>
          <a:bodyPr/>
          <a:lstStyle/>
          <a:p>
            <a:pPr eaLnBrk="1" hangingPunct="1">
              <a:lnSpc>
                <a:spcPct val="130000"/>
              </a:lnSpc>
              <a:buClr>
                <a:srgbClr val="FF6699"/>
              </a:buClr>
              <a:buFont typeface="Wingdings" panose="05000000000000000000" pitchFamily="2" charset="2"/>
              <a:buChar char="Ø"/>
            </a:pPr>
            <a:r>
              <a:rPr lang="en-US" altLang="zh-CN" sz="2400" smtClean="0">
                <a:solidFill>
                  <a:schemeClr val="hlink"/>
                </a:solidFill>
                <a:latin typeface="Arial Narrow" panose="020B0606020202030204" pitchFamily="34" charset="0"/>
              </a:rPr>
              <a:t>Server API</a:t>
            </a:r>
            <a:r>
              <a:rPr lang="zh-CN" altLang="en-US" sz="2400" smtClean="0">
                <a:solidFill>
                  <a:schemeClr val="hlink"/>
                </a:solidFill>
                <a:latin typeface="Arial Narrow" panose="020B0606020202030204" pitchFamily="34" charset="0"/>
              </a:rPr>
              <a:t>工作原理：</a:t>
            </a:r>
          </a:p>
          <a:p>
            <a:pPr lvl="1" eaLnBrk="1" hangingPunct="1">
              <a:lnSpc>
                <a:spcPct val="130000"/>
              </a:lnSpc>
            </a:pPr>
            <a:r>
              <a:rPr lang="en-US" altLang="zh-CN" sz="2400" smtClean="0">
                <a:latin typeface="Arial Narrow" panose="020B0606020202030204" pitchFamily="34" charset="0"/>
              </a:rPr>
              <a:t>Web</a:t>
            </a:r>
            <a:r>
              <a:rPr lang="zh-CN" altLang="en-US" sz="2400" smtClean="0">
                <a:latin typeface="Arial Narrow" panose="020B0606020202030204" pitchFamily="34" charset="0"/>
              </a:rPr>
              <a:t>浏览器的用户向</a:t>
            </a:r>
            <a:r>
              <a:rPr lang="en-US" altLang="zh-CN" sz="2400" smtClean="0">
                <a:latin typeface="Arial Narrow" panose="020B0606020202030204" pitchFamily="34" charset="0"/>
              </a:rPr>
              <a:t>Web</a:t>
            </a:r>
            <a:r>
              <a:rPr lang="zh-CN" altLang="en-US" sz="2400" smtClean="0">
                <a:latin typeface="Arial Narrow" panose="020B0606020202030204" pitchFamily="34" charset="0"/>
              </a:rPr>
              <a:t>服务器发出</a:t>
            </a:r>
            <a:r>
              <a:rPr lang="en-US" altLang="zh-CN" sz="2400" smtClean="0">
                <a:latin typeface="Arial Narrow" panose="020B0606020202030204" pitchFamily="34" charset="0"/>
              </a:rPr>
              <a:t>URL</a:t>
            </a:r>
            <a:r>
              <a:rPr lang="zh-CN" altLang="en-US" sz="2400" smtClean="0">
                <a:latin typeface="Arial Narrow" panose="020B0606020202030204" pitchFamily="34" charset="0"/>
              </a:rPr>
              <a:t>请求。该请求经由</a:t>
            </a:r>
            <a:r>
              <a:rPr lang="en-US" altLang="zh-CN" sz="2400" smtClean="0">
                <a:latin typeface="Arial Narrow" panose="020B0606020202030204" pitchFamily="34" charset="0"/>
              </a:rPr>
              <a:t>ISAPI Filter</a:t>
            </a:r>
            <a:r>
              <a:rPr lang="zh-CN" altLang="en-US" sz="2400" smtClean="0">
                <a:latin typeface="Arial Narrow" panose="020B0606020202030204" pitchFamily="34" charset="0"/>
              </a:rPr>
              <a:t>传输到服务器端的</a:t>
            </a:r>
            <a:r>
              <a:rPr lang="en-US" altLang="zh-CN" sz="2400" smtClean="0">
                <a:latin typeface="Arial Narrow" panose="020B0606020202030204" pitchFamily="34" charset="0"/>
              </a:rPr>
              <a:t>ISAPI DLL</a:t>
            </a:r>
            <a:r>
              <a:rPr lang="zh-CN" altLang="en-US" sz="2400" smtClean="0">
                <a:latin typeface="Arial Narrow" panose="020B0606020202030204" pitchFamily="34" charset="0"/>
              </a:rPr>
              <a:t>上。</a:t>
            </a:r>
            <a:r>
              <a:rPr lang="en-US" altLang="zh-CN" sz="2400" smtClean="0">
                <a:latin typeface="Arial Narrow" panose="020B0606020202030204" pitchFamily="34" charset="0"/>
              </a:rPr>
              <a:t>ISAPI Filter</a:t>
            </a:r>
            <a:r>
              <a:rPr lang="zh-CN" altLang="en-US" sz="2400" smtClean="0">
                <a:latin typeface="Arial Narrow" panose="020B0606020202030204" pitchFamily="34" charset="0"/>
              </a:rPr>
              <a:t>将对请求进行预处理，例如用户身份验证等。</a:t>
            </a:r>
          </a:p>
          <a:p>
            <a:pPr lvl="1" eaLnBrk="1" hangingPunct="1">
              <a:lnSpc>
                <a:spcPct val="130000"/>
              </a:lnSpc>
            </a:pPr>
            <a:r>
              <a:rPr lang="zh-CN" altLang="en-US" sz="2400" smtClean="0">
                <a:latin typeface="Arial Narrow" panose="020B0606020202030204" pitchFamily="34" charset="0"/>
              </a:rPr>
              <a:t>由</a:t>
            </a:r>
            <a:r>
              <a:rPr lang="en-US" altLang="zh-CN" sz="2400" smtClean="0">
                <a:latin typeface="Arial Narrow" panose="020B0606020202030204" pitchFamily="34" charset="0"/>
              </a:rPr>
              <a:t>ISAPI DLL</a:t>
            </a:r>
            <a:r>
              <a:rPr lang="zh-CN" altLang="en-US" sz="2400" smtClean="0">
                <a:latin typeface="Arial Narrow" panose="020B0606020202030204" pitchFamily="34" charset="0"/>
              </a:rPr>
              <a:t>与</a:t>
            </a:r>
            <a:r>
              <a:rPr lang="en-US" altLang="zh-CN" sz="2400" smtClean="0">
                <a:latin typeface="Arial Narrow" panose="020B0606020202030204" pitchFamily="34" charset="0"/>
              </a:rPr>
              <a:t>GIS</a:t>
            </a:r>
            <a:r>
              <a:rPr lang="zh-CN" altLang="en-US" sz="2400" smtClean="0">
                <a:latin typeface="Arial Narrow" panose="020B0606020202030204" pitchFamily="34" charset="0"/>
              </a:rPr>
              <a:t>服务器交互作用得到结果信息。</a:t>
            </a:r>
          </a:p>
          <a:p>
            <a:pPr lvl="1" eaLnBrk="1" hangingPunct="1">
              <a:lnSpc>
                <a:spcPct val="130000"/>
              </a:lnSpc>
            </a:pPr>
            <a:r>
              <a:rPr lang="zh-CN" altLang="en-US" sz="2400" smtClean="0">
                <a:latin typeface="Arial Narrow" panose="020B0606020202030204" pitchFamily="34" charset="0"/>
              </a:rPr>
              <a:t>结果信息经由</a:t>
            </a:r>
            <a:r>
              <a:rPr lang="en-US" altLang="zh-CN" sz="2400" smtClean="0">
                <a:latin typeface="Arial Narrow" panose="020B0606020202030204" pitchFamily="34" charset="0"/>
              </a:rPr>
              <a:t>Web</a:t>
            </a:r>
            <a:r>
              <a:rPr lang="zh-CN" altLang="en-US" sz="2400" smtClean="0">
                <a:latin typeface="Arial Narrow" panose="020B0606020202030204" pitchFamily="34" charset="0"/>
              </a:rPr>
              <a:t>服务器和</a:t>
            </a:r>
            <a:r>
              <a:rPr lang="en-US" altLang="zh-CN" sz="2400" smtClean="0">
                <a:latin typeface="Arial Narrow" panose="020B0606020202030204" pitchFamily="34" charset="0"/>
              </a:rPr>
              <a:t>ISAPI Filter</a:t>
            </a:r>
            <a:r>
              <a:rPr lang="zh-CN" altLang="en-US" sz="2400" smtClean="0">
                <a:latin typeface="Arial Narrow" panose="020B0606020202030204" pitchFamily="34" charset="0"/>
              </a:rPr>
              <a:t>传输到浏览器。 </a:t>
            </a:r>
          </a:p>
        </p:txBody>
      </p:sp>
      <p:graphicFrame>
        <p:nvGraphicFramePr>
          <p:cNvPr id="33796" name="Object 4"/>
          <p:cNvGraphicFramePr>
            <a:graphicFrameLocks noGrp="1" noChangeAspect="1"/>
          </p:cNvGraphicFramePr>
          <p:nvPr>
            <p:ph sz="half" idx="2"/>
          </p:nvPr>
        </p:nvGraphicFramePr>
        <p:xfrm>
          <a:off x="863600" y="4725988"/>
          <a:ext cx="7416800" cy="1481137"/>
        </p:xfrm>
        <a:graphic>
          <a:graphicData uri="http://schemas.openxmlformats.org/presentationml/2006/ole">
            <mc:AlternateContent xmlns:mc="http://schemas.openxmlformats.org/markup-compatibility/2006">
              <mc:Choice xmlns:v="urn:schemas-microsoft-com:vml" Requires="v">
                <p:oleObj spid="_x0000_s33798" name="Bitmap Image" r:id="rId3" imgW="6342857" imgH="1267002" progId="Paint.Picture">
                  <p:embed/>
                </p:oleObj>
              </mc:Choice>
              <mc:Fallback>
                <p:oleObj name="Bitmap Image" r:id="rId3" imgW="6342857" imgH="1267002" progId="Paint.Picture">
                  <p:embed/>
                  <p:pic>
                    <p:nvPicPr>
                      <p:cNvPr id="0" name="Object 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600" y="4725988"/>
                        <a:ext cx="7416800" cy="1481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7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2.2.1</a:t>
            </a:r>
            <a:r>
              <a:rPr lang="zh-CN" altLang="en-US" sz="3600" dirty="0"/>
              <a:t>服务器端实现</a:t>
            </a:r>
            <a:r>
              <a:rPr lang="zh-CN" altLang="en-US" sz="3600" dirty="0" smtClean="0"/>
              <a:t>技术</a:t>
            </a:r>
            <a:endParaRPr lang="en-US" altLang="zh-CN" sz="2800" dirty="0" smtClean="0"/>
          </a:p>
        </p:txBody>
      </p:sp>
      <p:sp>
        <p:nvSpPr>
          <p:cNvPr id="34819" name="Rectangle 3"/>
          <p:cNvSpPr>
            <a:spLocks noGrp="1" noChangeArrowheads="1"/>
          </p:cNvSpPr>
          <p:nvPr>
            <p:ph idx="1"/>
          </p:nvPr>
        </p:nvSpPr>
        <p:spPr>
          <a:xfrm>
            <a:off x="527050" y="1484313"/>
            <a:ext cx="8135938" cy="4248150"/>
          </a:xfrm>
        </p:spPr>
        <p:txBody>
          <a:bodyPr/>
          <a:lstStyle/>
          <a:p>
            <a:pPr eaLnBrk="1" hangingPunct="1">
              <a:lnSpc>
                <a:spcPct val="95000"/>
              </a:lnSpc>
              <a:buClr>
                <a:srgbClr val="FF6699"/>
              </a:buClr>
              <a:buFont typeface="Wingdings" panose="05000000000000000000" pitchFamily="2" charset="2"/>
              <a:buChar char="Ø"/>
            </a:pPr>
            <a:r>
              <a:rPr lang="en-US" altLang="zh-CN" smtClean="0">
                <a:solidFill>
                  <a:schemeClr val="hlink"/>
                </a:solidFill>
                <a:latin typeface="Arial" panose="020B0604020202020204" pitchFamily="34" charset="0"/>
              </a:rPr>
              <a:t>Server API</a:t>
            </a:r>
            <a:r>
              <a:rPr lang="zh-CN" altLang="en-US" smtClean="0">
                <a:solidFill>
                  <a:schemeClr val="hlink"/>
                </a:solidFill>
                <a:latin typeface="Arial" panose="020B0604020202020204" pitchFamily="34" charset="0"/>
              </a:rPr>
              <a:t>优点：</a:t>
            </a:r>
          </a:p>
          <a:p>
            <a:pPr lvl="1" eaLnBrk="1" hangingPunct="1">
              <a:lnSpc>
                <a:spcPct val="95000"/>
              </a:lnSpc>
            </a:pPr>
            <a:r>
              <a:rPr lang="zh-CN" altLang="en-US" sz="2000" smtClean="0">
                <a:solidFill>
                  <a:srgbClr val="3399FF"/>
                </a:solidFill>
                <a:latin typeface="Arial" panose="020B0604020202020204" pitchFamily="34" charset="0"/>
              </a:rPr>
              <a:t>运行效率比</a:t>
            </a:r>
            <a:r>
              <a:rPr lang="en-US" altLang="zh-CN" sz="2000" smtClean="0">
                <a:solidFill>
                  <a:srgbClr val="3399FF"/>
                </a:solidFill>
                <a:latin typeface="Arial" panose="020B0604020202020204" pitchFamily="34" charset="0"/>
              </a:rPr>
              <a:t>CGI</a:t>
            </a:r>
            <a:r>
              <a:rPr lang="zh-CN" altLang="en-US" sz="2000" smtClean="0">
                <a:solidFill>
                  <a:srgbClr val="3399FF"/>
                </a:solidFill>
                <a:latin typeface="Arial" panose="020B0604020202020204" pitchFamily="34" charset="0"/>
              </a:rPr>
              <a:t>更高：</a:t>
            </a:r>
            <a:r>
              <a:rPr lang="en-US" altLang="zh-CN" sz="2000" smtClean="0">
                <a:latin typeface="Arial" panose="020B0604020202020204" pitchFamily="34" charset="0"/>
              </a:rPr>
              <a:t>ISAPI</a:t>
            </a:r>
            <a:r>
              <a:rPr lang="zh-CN" altLang="en-US" sz="2000" smtClean="0">
                <a:latin typeface="Arial" panose="020B0604020202020204" pitchFamily="34" charset="0"/>
              </a:rPr>
              <a:t>运行的是进程而不是可执行程序，并且一旦启动，总是处于运行状态，因此对请求的反应更加及时。</a:t>
            </a:r>
          </a:p>
          <a:p>
            <a:pPr lvl="1" eaLnBrk="1" hangingPunct="1">
              <a:lnSpc>
                <a:spcPct val="95000"/>
              </a:lnSpc>
            </a:pPr>
            <a:r>
              <a:rPr lang="zh-CN" altLang="en-US" sz="2000" smtClean="0">
                <a:solidFill>
                  <a:srgbClr val="3399FF"/>
                </a:solidFill>
                <a:latin typeface="Arial" panose="020B0604020202020204" pitchFamily="34" charset="0"/>
              </a:rPr>
              <a:t>安全可靠传输：</a:t>
            </a:r>
            <a:r>
              <a:rPr lang="en-US" altLang="zh-CN" sz="2000" smtClean="0">
                <a:latin typeface="Arial" panose="020B0604020202020204" pitchFamily="34" charset="0"/>
              </a:rPr>
              <a:t>ISAPI Filter</a:t>
            </a:r>
            <a:r>
              <a:rPr lang="zh-CN" altLang="en-US" sz="2000" smtClean="0">
                <a:latin typeface="Arial" panose="020B0604020202020204" pitchFamily="34" charset="0"/>
              </a:rPr>
              <a:t>的过滤机制使得请求和结果的传输更加安全、可靠。</a:t>
            </a:r>
          </a:p>
          <a:p>
            <a:pPr eaLnBrk="1" hangingPunct="1">
              <a:lnSpc>
                <a:spcPct val="95000"/>
              </a:lnSpc>
            </a:pPr>
            <a:r>
              <a:rPr lang="zh-CN" altLang="en-US" smtClean="0">
                <a:solidFill>
                  <a:schemeClr val="hlink"/>
                </a:solidFill>
                <a:latin typeface="Arial" panose="020B0604020202020204" pitchFamily="34" charset="0"/>
              </a:rPr>
              <a:t>缺点：</a:t>
            </a:r>
          </a:p>
          <a:p>
            <a:pPr lvl="1" eaLnBrk="1" hangingPunct="1">
              <a:lnSpc>
                <a:spcPct val="95000"/>
              </a:lnSpc>
            </a:pPr>
            <a:r>
              <a:rPr lang="zh-CN" altLang="en-US" sz="2000" smtClean="0">
                <a:solidFill>
                  <a:srgbClr val="3399FF"/>
                </a:solidFill>
                <a:latin typeface="Arial" panose="020B0604020202020204" pitchFamily="34" charset="0"/>
              </a:rPr>
              <a:t>可移植性差：</a:t>
            </a:r>
            <a:r>
              <a:rPr lang="en-US" altLang="zh-CN" sz="2000" smtClean="0">
                <a:latin typeface="Arial" panose="020B0604020202020204" pitchFamily="34" charset="0"/>
              </a:rPr>
              <a:t>ISAPI DLL</a:t>
            </a:r>
            <a:r>
              <a:rPr lang="zh-CN" altLang="en-US" sz="2000" smtClean="0">
                <a:latin typeface="Arial" panose="020B0604020202020204" pitchFamily="34" charset="0"/>
              </a:rPr>
              <a:t>与服务器密切相关。</a:t>
            </a:r>
          </a:p>
          <a:p>
            <a:pPr lvl="1" eaLnBrk="1" hangingPunct="1">
              <a:lnSpc>
                <a:spcPct val="95000"/>
              </a:lnSpc>
            </a:pPr>
            <a:r>
              <a:rPr lang="zh-CN" altLang="en-US" sz="2000" smtClean="0">
                <a:solidFill>
                  <a:srgbClr val="3399FF"/>
                </a:solidFill>
                <a:latin typeface="Arial" panose="020B0604020202020204" pitchFamily="34" charset="0"/>
              </a:rPr>
              <a:t>受限于</a:t>
            </a:r>
            <a:r>
              <a:rPr lang="en-US" altLang="zh-CN" sz="2000" smtClean="0">
                <a:solidFill>
                  <a:srgbClr val="3399FF"/>
                </a:solidFill>
                <a:latin typeface="Arial" panose="020B0604020202020204" pitchFamily="34" charset="0"/>
              </a:rPr>
              <a:t>ISAPI DLL</a:t>
            </a:r>
            <a:r>
              <a:rPr lang="zh-CN" altLang="en-US" sz="2000" smtClean="0">
                <a:solidFill>
                  <a:srgbClr val="3399FF"/>
                </a:solidFill>
                <a:latin typeface="Arial" panose="020B0604020202020204" pitchFamily="34" charset="0"/>
              </a:rPr>
              <a:t>，安全性不好：</a:t>
            </a:r>
            <a:r>
              <a:rPr lang="en-US" altLang="zh-CN" sz="2000" smtClean="0">
                <a:latin typeface="Arial" panose="020B0604020202020204" pitchFamily="34" charset="0"/>
              </a:rPr>
              <a:t>WebGIS</a:t>
            </a:r>
            <a:r>
              <a:rPr lang="zh-CN" altLang="en-US" sz="2000" smtClean="0">
                <a:latin typeface="Arial" panose="020B0604020202020204" pitchFamily="34" charset="0"/>
              </a:rPr>
              <a:t>的所有服务的实现均依赖于</a:t>
            </a:r>
            <a:r>
              <a:rPr lang="en-US" altLang="zh-CN" sz="2000" smtClean="0">
                <a:latin typeface="Arial" panose="020B0604020202020204" pitchFamily="34" charset="0"/>
              </a:rPr>
              <a:t>ISAPI DLL</a:t>
            </a:r>
            <a:r>
              <a:rPr lang="zh-CN" altLang="en-US" sz="2000" smtClean="0">
                <a:latin typeface="Arial" panose="020B0604020202020204" pitchFamily="34" charset="0"/>
              </a:rPr>
              <a:t>，一旦其失效或出现故障，则</a:t>
            </a:r>
            <a:r>
              <a:rPr lang="en-US" altLang="zh-CN" sz="2000" smtClean="0">
                <a:latin typeface="Arial" panose="020B0604020202020204" pitchFamily="34" charset="0"/>
              </a:rPr>
              <a:t>WebGIS</a:t>
            </a:r>
            <a:r>
              <a:rPr lang="zh-CN" altLang="en-US" sz="2000" smtClean="0">
                <a:latin typeface="Arial" panose="020B0604020202020204" pitchFamily="34" charset="0"/>
              </a:rPr>
              <a:t>服务器不能正常工作。</a:t>
            </a:r>
          </a:p>
          <a:p>
            <a:pPr lvl="1" eaLnBrk="1" hangingPunct="1">
              <a:lnSpc>
                <a:spcPct val="95000"/>
              </a:lnSpc>
            </a:pPr>
            <a:r>
              <a:rPr lang="zh-CN" altLang="en-US" sz="2000" smtClean="0">
                <a:solidFill>
                  <a:srgbClr val="3399FF"/>
                </a:solidFill>
                <a:latin typeface="Arial" panose="020B0604020202020204" pitchFamily="34" charset="0"/>
              </a:rPr>
              <a:t>系统维护复杂：</a:t>
            </a:r>
            <a:r>
              <a:rPr lang="zh-CN" altLang="en-US" sz="2000" smtClean="0">
                <a:latin typeface="Arial" panose="020B0604020202020204" pitchFamily="34" charset="0"/>
              </a:rPr>
              <a:t>对于每个请求，</a:t>
            </a:r>
            <a:r>
              <a:rPr lang="en-US" altLang="zh-CN" sz="2000" smtClean="0">
                <a:latin typeface="Arial" panose="020B0604020202020204" pitchFamily="34" charset="0"/>
              </a:rPr>
              <a:t>ISAPI DLL</a:t>
            </a:r>
            <a:r>
              <a:rPr lang="zh-CN" altLang="en-US" sz="2000" smtClean="0">
                <a:latin typeface="Arial" panose="020B0604020202020204" pitchFamily="34" charset="0"/>
              </a:rPr>
              <a:t>都要为其产生一个独立线程，多个线程共存导致系统运行的性能不高，也使得系统的维护更加复杂。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822325" y="287338"/>
            <a:ext cx="7543800" cy="909637"/>
          </a:xfrm>
        </p:spPr>
        <p:txBody>
          <a:bodyPr/>
          <a:lstStyle/>
          <a:p>
            <a:pPr eaLnBrk="1" fontAlgn="auto" hangingPunct="1">
              <a:spcAft>
                <a:spcPts val="0"/>
              </a:spcAft>
              <a:defRPr/>
            </a:pPr>
            <a:r>
              <a:rPr lang="en-US" altLang="zh-CN" sz="4000" dirty="0" smtClean="0">
                <a:solidFill>
                  <a:schemeClr val="hlink"/>
                </a:solidFill>
                <a:latin typeface="宋体" charset="-122"/>
              </a:rPr>
              <a:t>2.2.2 </a:t>
            </a:r>
            <a:r>
              <a:rPr lang="zh-CN" altLang="en-US" sz="4000" dirty="0" smtClean="0">
                <a:solidFill>
                  <a:schemeClr val="hlink"/>
                </a:solidFill>
                <a:latin typeface="宋体" charset="-122"/>
              </a:rPr>
              <a:t>客户端实现技术</a:t>
            </a:r>
          </a:p>
        </p:txBody>
      </p:sp>
      <p:sp>
        <p:nvSpPr>
          <p:cNvPr id="47107" name="Rectangle 3"/>
          <p:cNvSpPr>
            <a:spLocks noGrp="1" noChangeArrowheads="1"/>
          </p:cNvSpPr>
          <p:nvPr>
            <p:ph idx="1"/>
          </p:nvPr>
        </p:nvSpPr>
        <p:spPr>
          <a:xfrm>
            <a:off x="822325" y="1557338"/>
            <a:ext cx="7926388" cy="4391025"/>
          </a:xfrm>
        </p:spPr>
        <p:txBody>
          <a:bodyPr rtlCol="0">
            <a:normAutofit fontScale="92500" lnSpcReduction="10000"/>
          </a:bodyPr>
          <a:lstStyle/>
          <a:p>
            <a:pPr marL="0" indent="0" eaLnBrk="1" fontAlgn="auto" hangingPunct="1">
              <a:lnSpc>
                <a:spcPct val="110000"/>
              </a:lnSpc>
              <a:buClr>
                <a:schemeClr val="folHlink"/>
              </a:buClr>
              <a:buFont typeface="Calibri" panose="020F0502020204030204" pitchFamily="34" charset="0"/>
              <a:buNone/>
              <a:defRPr/>
            </a:pPr>
            <a:r>
              <a:rPr lang="zh-CN" altLang="en-US" sz="2400" dirty="0" smtClean="0">
                <a:solidFill>
                  <a:schemeClr val="tx1">
                    <a:lumMod val="75000"/>
                    <a:lumOff val="25000"/>
                  </a:schemeClr>
                </a:solidFill>
              </a:rPr>
              <a:t>客户端</a:t>
            </a:r>
            <a:r>
              <a:rPr lang="en-US" altLang="zh-CN" sz="2400" dirty="0" smtClean="0">
                <a:solidFill>
                  <a:schemeClr val="tx1">
                    <a:lumMod val="75000"/>
                    <a:lumOff val="25000"/>
                  </a:schemeClr>
                </a:solidFill>
              </a:rPr>
              <a:t>WebGIS</a:t>
            </a:r>
            <a:r>
              <a:rPr lang="zh-CN" altLang="en-US" sz="2400" dirty="0" smtClean="0">
                <a:solidFill>
                  <a:schemeClr val="tx1">
                    <a:lumMod val="75000"/>
                    <a:lumOff val="25000"/>
                  </a:schemeClr>
                </a:solidFill>
              </a:rPr>
              <a:t>允许</a:t>
            </a:r>
            <a:r>
              <a:rPr lang="en-US" altLang="zh-CN" sz="2400" dirty="0" smtClean="0">
                <a:solidFill>
                  <a:schemeClr val="tx1">
                    <a:lumMod val="75000"/>
                    <a:lumOff val="25000"/>
                  </a:schemeClr>
                </a:solidFill>
              </a:rPr>
              <a:t>GIS</a:t>
            </a:r>
            <a:r>
              <a:rPr lang="zh-CN" altLang="en-US" sz="2400" dirty="0" smtClean="0">
                <a:solidFill>
                  <a:schemeClr val="tx1">
                    <a:lumMod val="75000"/>
                    <a:lumOff val="25000"/>
                  </a:schemeClr>
                </a:solidFill>
              </a:rPr>
              <a:t>的数据和</a:t>
            </a:r>
            <a:r>
              <a:rPr lang="en-US" altLang="zh-CN" sz="2400" dirty="0" smtClean="0">
                <a:solidFill>
                  <a:schemeClr val="tx1">
                    <a:lumMod val="75000"/>
                    <a:lumOff val="25000"/>
                  </a:schemeClr>
                </a:solidFill>
              </a:rPr>
              <a:t>GIS</a:t>
            </a:r>
            <a:r>
              <a:rPr lang="zh-CN" altLang="en-US" sz="2400" dirty="0" smtClean="0">
                <a:solidFill>
                  <a:schemeClr val="tx1">
                    <a:lumMod val="75000"/>
                    <a:lumOff val="25000"/>
                  </a:schemeClr>
                </a:solidFill>
              </a:rPr>
              <a:t>计算能在用户本地计算机的浏览器上执行，</a:t>
            </a:r>
            <a:r>
              <a:rPr lang="zh-CN" altLang="en-US" sz="2400" dirty="0">
                <a:latin typeface="+mn-ea"/>
              </a:rPr>
              <a:t>由服务器向客户端发送一段能运行在客户机上的</a:t>
            </a:r>
            <a:r>
              <a:rPr lang="zh-CN" altLang="en-US" sz="2400" dirty="0" smtClean="0">
                <a:latin typeface="+mn-ea"/>
              </a:rPr>
              <a:t>程序，</a:t>
            </a:r>
            <a:r>
              <a:rPr lang="zh-CN" altLang="en-US" sz="2400" dirty="0">
                <a:latin typeface="+mn-ea"/>
              </a:rPr>
              <a:t>需要矢量数据时直接向服务器</a:t>
            </a:r>
            <a:r>
              <a:rPr lang="zh-CN" altLang="en-US" sz="2400" dirty="0" smtClean="0">
                <a:latin typeface="+mn-ea"/>
              </a:rPr>
              <a:t>申请，由</a:t>
            </a:r>
            <a:r>
              <a:rPr lang="zh-CN" altLang="en-US" sz="2400" dirty="0">
                <a:latin typeface="+mn-ea"/>
              </a:rPr>
              <a:t>该程序处理用户</a:t>
            </a:r>
            <a:r>
              <a:rPr lang="zh-CN" altLang="en-US" sz="2400" dirty="0" smtClean="0">
                <a:latin typeface="+mn-ea"/>
              </a:rPr>
              <a:t>的</a:t>
            </a:r>
            <a:r>
              <a:rPr lang="en-US" altLang="zh-CN" sz="2400" dirty="0" smtClean="0">
                <a:latin typeface="+mn-ea"/>
              </a:rPr>
              <a:t>GIS</a:t>
            </a:r>
            <a:r>
              <a:rPr lang="zh-CN" altLang="en-US" sz="2400" dirty="0" smtClean="0">
                <a:latin typeface="+mn-ea"/>
              </a:rPr>
              <a:t>请求</a:t>
            </a:r>
            <a:r>
              <a:rPr lang="en-US" altLang="zh-CN" sz="2400" dirty="0">
                <a:latin typeface="+mn-ea"/>
              </a:rPr>
              <a:t>(</a:t>
            </a:r>
            <a:r>
              <a:rPr lang="zh-CN" altLang="en-US" sz="2400" dirty="0">
                <a:latin typeface="+mn-ea"/>
              </a:rPr>
              <a:t>如地图开窗、缩放、</a:t>
            </a:r>
            <a:r>
              <a:rPr lang="zh-CN" altLang="en-US" sz="2400" dirty="0" smtClean="0">
                <a:latin typeface="+mn-ea"/>
              </a:rPr>
              <a:t>漫游、信息查询等</a:t>
            </a:r>
            <a:r>
              <a:rPr lang="en-US" altLang="zh-CN" sz="2400" dirty="0" smtClean="0">
                <a:latin typeface="+mn-ea"/>
              </a:rPr>
              <a:t>)</a:t>
            </a:r>
            <a:r>
              <a:rPr lang="zh-CN" altLang="en-US" sz="2400" dirty="0" smtClean="0">
                <a:latin typeface="+mn-ea"/>
              </a:rPr>
              <a:t>。客户端实现的</a:t>
            </a:r>
            <a:r>
              <a:rPr lang="en-US" altLang="zh-CN" sz="2400" dirty="0" smtClean="0">
                <a:latin typeface="+mn-ea"/>
              </a:rPr>
              <a:t>GIS</a:t>
            </a:r>
            <a:r>
              <a:rPr lang="zh-CN" altLang="en-US" sz="2400" dirty="0" smtClean="0">
                <a:latin typeface="+mn-ea"/>
              </a:rPr>
              <a:t>功能不一定完整，对于</a:t>
            </a:r>
            <a:r>
              <a:rPr lang="zh-CN" altLang="en-US" sz="2400" dirty="0">
                <a:latin typeface="+mn-ea"/>
              </a:rPr>
              <a:t>那些复杂的客户请求</a:t>
            </a:r>
            <a:r>
              <a:rPr lang="en-US" altLang="zh-CN" sz="2400" dirty="0">
                <a:latin typeface="+mn-ea"/>
              </a:rPr>
              <a:t>(</a:t>
            </a:r>
            <a:r>
              <a:rPr lang="zh-CN" altLang="en-US" sz="2400" dirty="0">
                <a:latin typeface="+mn-ea"/>
              </a:rPr>
              <a:t>如空间分析</a:t>
            </a:r>
            <a:r>
              <a:rPr lang="en-US" altLang="zh-CN" sz="2400" dirty="0">
                <a:latin typeface="+mn-ea"/>
              </a:rPr>
              <a:t>)</a:t>
            </a:r>
            <a:r>
              <a:rPr lang="zh-CN" altLang="en-US" sz="2400" dirty="0">
                <a:latin typeface="+mn-ea"/>
              </a:rPr>
              <a:t>，则仍由服务器处理。</a:t>
            </a:r>
            <a:r>
              <a:rPr lang="zh-CN" altLang="en-US" sz="2400" dirty="0" smtClean="0">
                <a:solidFill>
                  <a:schemeClr val="tx1">
                    <a:lumMod val="75000"/>
                    <a:lumOff val="25000"/>
                  </a:schemeClr>
                </a:solidFill>
              </a:rPr>
              <a:t>客户端应用包括</a:t>
            </a:r>
            <a:r>
              <a:rPr lang="en-US" altLang="zh-CN" sz="2400" dirty="0" smtClean="0">
                <a:solidFill>
                  <a:schemeClr val="tx1">
                    <a:lumMod val="75000"/>
                    <a:lumOff val="25000"/>
                  </a:schemeClr>
                </a:solidFill>
              </a:rPr>
              <a:t>4</a:t>
            </a:r>
            <a:r>
              <a:rPr lang="zh-CN" altLang="en-US" sz="2400" dirty="0" smtClean="0">
                <a:solidFill>
                  <a:schemeClr val="tx1">
                    <a:lumMod val="75000"/>
                    <a:lumOff val="25000"/>
                  </a:schemeClr>
                </a:solidFill>
              </a:rPr>
              <a:t>种主要技术方案；</a:t>
            </a:r>
            <a:endParaRPr lang="en-US" altLang="zh-CN" sz="2400" dirty="0" smtClean="0">
              <a:solidFill>
                <a:schemeClr val="tx1">
                  <a:lumMod val="75000"/>
                  <a:lumOff val="25000"/>
                </a:schemeClr>
              </a:solidFill>
            </a:endParaRPr>
          </a:p>
          <a:p>
            <a:pPr marL="91440" indent="-91440" eaLnBrk="1" fontAlgn="auto" hangingPunct="1">
              <a:lnSpc>
                <a:spcPct val="110000"/>
              </a:lnSpc>
              <a:buClr>
                <a:schemeClr val="folHlink"/>
              </a:buClr>
              <a:defRPr/>
            </a:pPr>
            <a:r>
              <a:rPr lang="en-US" altLang="zh-CN" sz="2400" dirty="0" smtClean="0">
                <a:solidFill>
                  <a:schemeClr val="tx1">
                    <a:lumMod val="75000"/>
                    <a:lumOff val="25000"/>
                  </a:schemeClr>
                </a:solidFill>
              </a:rPr>
              <a:t>GIS</a:t>
            </a:r>
            <a:r>
              <a:rPr lang="zh-CN" altLang="en-US" sz="2400" dirty="0" smtClean="0">
                <a:solidFill>
                  <a:schemeClr val="tx1">
                    <a:lumMod val="75000"/>
                    <a:lumOff val="25000"/>
                  </a:schemeClr>
                </a:solidFill>
              </a:rPr>
              <a:t>插件</a:t>
            </a:r>
            <a:r>
              <a:rPr lang="en-US" altLang="zh-CN" sz="2400" dirty="0" smtClean="0">
                <a:solidFill>
                  <a:schemeClr val="tx1">
                    <a:lumMod val="75000"/>
                    <a:lumOff val="25000"/>
                  </a:schemeClr>
                </a:solidFill>
              </a:rPr>
              <a:t>/Helper</a:t>
            </a:r>
            <a:r>
              <a:rPr lang="zh-CN" altLang="en-US" sz="2400" dirty="0" smtClean="0">
                <a:solidFill>
                  <a:schemeClr val="tx1">
                    <a:lumMod val="75000"/>
                    <a:lumOff val="25000"/>
                  </a:schemeClr>
                </a:solidFill>
              </a:rPr>
              <a:t>程序、</a:t>
            </a:r>
            <a:endParaRPr lang="en-US" altLang="zh-CN" sz="2400" dirty="0" smtClean="0">
              <a:solidFill>
                <a:schemeClr val="tx1">
                  <a:lumMod val="75000"/>
                  <a:lumOff val="25000"/>
                </a:schemeClr>
              </a:solidFill>
            </a:endParaRPr>
          </a:p>
          <a:p>
            <a:pPr marL="91440" indent="-91440" eaLnBrk="1" fontAlgn="auto" hangingPunct="1">
              <a:lnSpc>
                <a:spcPct val="110000"/>
              </a:lnSpc>
              <a:buClr>
                <a:schemeClr val="folHlink"/>
              </a:buClr>
              <a:defRPr/>
            </a:pPr>
            <a:r>
              <a:rPr lang="en-US" altLang="zh-CN" sz="2400" dirty="0" smtClean="0">
                <a:solidFill>
                  <a:schemeClr val="tx1">
                    <a:lumMod val="75000"/>
                    <a:lumOff val="25000"/>
                  </a:schemeClr>
                </a:solidFill>
              </a:rPr>
              <a:t>GIS ActiveX</a:t>
            </a:r>
            <a:r>
              <a:rPr lang="zh-CN" altLang="en-US" sz="2400" dirty="0" smtClean="0">
                <a:solidFill>
                  <a:schemeClr val="tx1">
                    <a:lumMod val="75000"/>
                    <a:lumOff val="25000"/>
                  </a:schemeClr>
                </a:solidFill>
              </a:rPr>
              <a:t>控件和</a:t>
            </a:r>
            <a:endParaRPr lang="en-US" altLang="zh-CN" sz="2400" dirty="0" smtClean="0">
              <a:solidFill>
                <a:schemeClr val="tx1">
                  <a:lumMod val="75000"/>
                  <a:lumOff val="25000"/>
                </a:schemeClr>
              </a:solidFill>
            </a:endParaRPr>
          </a:p>
          <a:p>
            <a:pPr marL="91440" indent="-91440" eaLnBrk="1" fontAlgn="auto" hangingPunct="1">
              <a:lnSpc>
                <a:spcPct val="110000"/>
              </a:lnSpc>
              <a:buClr>
                <a:schemeClr val="folHlink"/>
              </a:buClr>
              <a:defRPr/>
            </a:pPr>
            <a:r>
              <a:rPr lang="en-US" altLang="zh-CN" sz="2400" dirty="0" smtClean="0">
                <a:solidFill>
                  <a:schemeClr val="tx1">
                    <a:lumMod val="75000"/>
                    <a:lumOff val="25000"/>
                  </a:schemeClr>
                </a:solidFill>
              </a:rPr>
              <a:t>GIS Java Applets</a:t>
            </a:r>
            <a:r>
              <a:rPr lang="zh-CN" altLang="en-US" sz="2400" dirty="0" smtClean="0">
                <a:solidFill>
                  <a:schemeClr val="tx1">
                    <a:lumMod val="75000"/>
                    <a:lumOff val="25000"/>
                  </a:schemeClr>
                </a:solidFill>
              </a:rPr>
              <a:t>、</a:t>
            </a:r>
            <a:r>
              <a:rPr lang="en-US" altLang="zh-CN" sz="2400" dirty="0" smtClean="0">
                <a:solidFill>
                  <a:schemeClr val="tx1">
                    <a:lumMod val="75000"/>
                    <a:lumOff val="25000"/>
                  </a:schemeClr>
                </a:solidFill>
              </a:rPr>
              <a:t> </a:t>
            </a:r>
          </a:p>
          <a:p>
            <a:pPr marL="91440" indent="-91440" eaLnBrk="1" fontAlgn="auto" hangingPunct="1">
              <a:lnSpc>
                <a:spcPct val="110000"/>
              </a:lnSpc>
              <a:buClr>
                <a:schemeClr val="folHlink"/>
              </a:buClr>
              <a:defRPr/>
            </a:pPr>
            <a:r>
              <a:rPr lang="en-US" altLang="zh-CN" sz="2400" dirty="0" smtClean="0">
                <a:solidFill>
                  <a:srgbClr val="FF0000"/>
                </a:solidFill>
              </a:rPr>
              <a:t>HTML+JS+CSS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557338"/>
            <a:ext cx="8207375" cy="46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2.4.7 WebGIS</a:t>
            </a:r>
            <a:r>
              <a:rPr lang="zh-CN" altLang="en-US" sz="3600" dirty="0" smtClean="0"/>
              <a:t>体系架构</a:t>
            </a:r>
            <a:r>
              <a:rPr lang="zh-CN" altLang="en-US" sz="2800" dirty="0"/>
              <a:t>简图</a:t>
            </a:r>
            <a:endParaRPr lang="zh-CN" altLang="en-US" sz="28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2.2.2 </a:t>
            </a:r>
            <a:r>
              <a:rPr lang="zh-CN" altLang="en-US" sz="3600" dirty="0" smtClean="0"/>
              <a:t>客户端</a:t>
            </a:r>
            <a:r>
              <a:rPr lang="zh-CN" altLang="en-US" sz="3600" dirty="0"/>
              <a:t>实现技术</a:t>
            </a:r>
            <a:endParaRPr lang="zh-CN" altLang="en-US" sz="3600" dirty="0" smtClean="0"/>
          </a:p>
        </p:txBody>
      </p:sp>
      <p:sp>
        <p:nvSpPr>
          <p:cNvPr id="724995" name="Rectangle 3"/>
          <p:cNvSpPr>
            <a:spLocks noGrp="1" noChangeArrowheads="1"/>
          </p:cNvSpPr>
          <p:nvPr>
            <p:ph idx="1"/>
          </p:nvPr>
        </p:nvSpPr>
        <p:spPr>
          <a:xfrm>
            <a:off x="684213" y="1412875"/>
            <a:ext cx="8135937" cy="5256213"/>
          </a:xfrm>
        </p:spPr>
        <p:txBody>
          <a:bodyPr/>
          <a:lstStyle/>
          <a:p>
            <a:pPr marL="0" indent="0" eaLnBrk="1" hangingPunct="1">
              <a:lnSpc>
                <a:spcPct val="160000"/>
              </a:lnSpc>
              <a:buFont typeface="Calibri" panose="020F0502020204030204" pitchFamily="34" charset="0"/>
              <a:buNone/>
              <a:defRPr/>
            </a:pPr>
            <a:r>
              <a:rPr lang="en-US" altLang="zh-CN" sz="2400" dirty="0"/>
              <a:t>Plug-in</a:t>
            </a:r>
            <a:r>
              <a:rPr lang="zh-CN" altLang="en-US" sz="2400" dirty="0"/>
              <a:t>模式</a:t>
            </a:r>
            <a:endParaRPr lang="en-US" altLang="zh-CN" sz="2400" dirty="0" smtClean="0">
              <a:latin typeface="Arial" panose="020B0604020202020204" pitchFamily="34" charset="0"/>
            </a:endParaRPr>
          </a:p>
          <a:p>
            <a:pPr marL="533400" indent="-533400" eaLnBrk="1" hangingPunct="1">
              <a:lnSpc>
                <a:spcPct val="160000"/>
              </a:lnSpc>
              <a:defRPr/>
            </a:pPr>
            <a:r>
              <a:rPr lang="en-US" altLang="zh-CN" dirty="0" smtClean="0">
                <a:latin typeface="Arial" panose="020B0604020202020204" pitchFamily="34" charset="0"/>
              </a:rPr>
              <a:t>CGI </a:t>
            </a:r>
            <a:r>
              <a:rPr lang="zh-CN" altLang="en-US" dirty="0" smtClean="0">
                <a:latin typeface="Arial" panose="020B0604020202020204" pitchFamily="34" charset="0"/>
              </a:rPr>
              <a:t>系统仅提供给用户端</a:t>
            </a:r>
            <a:r>
              <a:rPr lang="en-US" altLang="zh-CN" dirty="0" smtClean="0">
                <a:latin typeface="Arial" panose="020B0604020202020204" pitchFamily="34" charset="0"/>
              </a:rPr>
              <a:t>(Client)</a:t>
            </a:r>
            <a:r>
              <a:rPr lang="zh-CN" altLang="en-US" dirty="0" smtClean="0">
                <a:latin typeface="Arial" panose="020B0604020202020204" pitchFamily="34" charset="0"/>
              </a:rPr>
              <a:t>有限的功能，传给用户的信息都是静态的而且用户的</a:t>
            </a:r>
            <a:r>
              <a:rPr lang="en-US" altLang="zh-CN" dirty="0" smtClean="0">
                <a:latin typeface="Arial" panose="020B0604020202020204" pitchFamily="34" charset="0"/>
              </a:rPr>
              <a:t>GIS</a:t>
            </a:r>
            <a:r>
              <a:rPr lang="zh-CN" altLang="en-US" dirty="0" smtClean="0">
                <a:latin typeface="Arial" panose="020B0604020202020204" pitchFamily="34" charset="0"/>
              </a:rPr>
              <a:t>操作都需要由服务器来处理。解决这个问题的方法之一是把一部分服务器上的功能移到用户端上，这样不仅加快了用户操作的反应速度，而且也减少了交互网上的流量。</a:t>
            </a:r>
          </a:p>
          <a:p>
            <a:pPr marL="533400" indent="-533400" eaLnBrk="1" hangingPunct="1">
              <a:lnSpc>
                <a:spcPct val="160000"/>
              </a:lnSpc>
              <a:defRPr/>
            </a:pPr>
            <a:r>
              <a:rPr lang="zh-CN" altLang="en-US" dirty="0" smtClean="0">
                <a:latin typeface="Arial" panose="020B0604020202020204" pitchFamily="34" charset="0"/>
              </a:rPr>
              <a:t>市场上基于</a:t>
            </a:r>
            <a:r>
              <a:rPr lang="en-US" altLang="zh-CN" dirty="0" smtClean="0">
                <a:latin typeface="Arial" panose="020B0604020202020204" pitchFamily="34" charset="0"/>
              </a:rPr>
              <a:t>Plug-in</a:t>
            </a:r>
            <a:r>
              <a:rPr lang="zh-CN" altLang="en-US" dirty="0" smtClean="0">
                <a:latin typeface="Arial" panose="020B0604020202020204" pitchFamily="34" charset="0"/>
              </a:rPr>
              <a:t>实现的</a:t>
            </a:r>
            <a:r>
              <a:rPr lang="en-US" altLang="zh-CN" dirty="0" smtClean="0">
                <a:latin typeface="Arial" panose="020B0604020202020204" pitchFamily="34" charset="0"/>
              </a:rPr>
              <a:t>WebGIS</a:t>
            </a:r>
            <a:r>
              <a:rPr lang="zh-CN" altLang="en-US" dirty="0" smtClean="0">
                <a:latin typeface="Arial" panose="020B0604020202020204" pitchFamily="34" charset="0"/>
              </a:rPr>
              <a:t>软件有</a:t>
            </a:r>
            <a:r>
              <a:rPr lang="en-US" altLang="zh-CN" dirty="0" smtClean="0">
                <a:latin typeface="Arial" panose="020B0604020202020204" pitchFamily="34" charset="0"/>
              </a:rPr>
              <a:t>:</a:t>
            </a:r>
          </a:p>
          <a:p>
            <a:pPr marL="914400" lvl="1" indent="-457200" eaLnBrk="1" hangingPunct="1">
              <a:lnSpc>
                <a:spcPct val="160000"/>
              </a:lnSpc>
              <a:defRPr/>
            </a:pPr>
            <a:r>
              <a:rPr lang="en-US" altLang="zh-CN" dirty="0" smtClean="0">
                <a:latin typeface="Arial" panose="020B0604020202020204" pitchFamily="34" charset="0"/>
              </a:rPr>
              <a:t>Autodesk </a:t>
            </a:r>
            <a:r>
              <a:rPr lang="en-US" altLang="zh-CN" dirty="0" err="1" smtClean="0">
                <a:latin typeface="Arial" panose="020B0604020202020204" pitchFamily="34" charset="0"/>
              </a:rPr>
              <a:t>MapGuide</a:t>
            </a:r>
            <a:endParaRPr lang="en-US" altLang="zh-CN" dirty="0" smtClean="0">
              <a:latin typeface="Arial" panose="020B0604020202020204" pitchFamily="34" charset="0"/>
            </a:endParaRPr>
          </a:p>
          <a:p>
            <a:pPr marL="914400" lvl="1" indent="-457200" eaLnBrk="1" hangingPunct="1">
              <a:lnSpc>
                <a:spcPct val="160000"/>
              </a:lnSpc>
              <a:defRPr/>
            </a:pPr>
            <a:r>
              <a:rPr lang="en-US" altLang="zh-CN" dirty="0" smtClean="0">
                <a:latin typeface="Arial" panose="020B0604020202020204" pitchFamily="34" charset="0"/>
              </a:rPr>
              <a:t>Intergraph Web Map Server for </a:t>
            </a:r>
            <a:r>
              <a:rPr lang="en-US" altLang="zh-CN" dirty="0" err="1" smtClean="0">
                <a:latin typeface="Arial" panose="020B0604020202020204" pitchFamily="34" charset="0"/>
              </a:rPr>
              <a:t>GeoMedia</a:t>
            </a:r>
            <a:endParaRPr lang="en-US" altLang="zh-CN" sz="2000" dirty="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8"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2.2.2 </a:t>
            </a:r>
            <a:r>
              <a:rPr lang="zh-CN" altLang="en-US" sz="3600" dirty="0" smtClean="0"/>
              <a:t>客户端实现技术</a:t>
            </a:r>
          </a:p>
        </p:txBody>
      </p:sp>
      <p:sp>
        <p:nvSpPr>
          <p:cNvPr id="38915" name="Rectangle 3"/>
          <p:cNvSpPr>
            <a:spLocks noGrp="1" noChangeArrowheads="1"/>
          </p:cNvSpPr>
          <p:nvPr>
            <p:ph idx="1"/>
          </p:nvPr>
        </p:nvSpPr>
        <p:spPr>
          <a:xfrm>
            <a:off x="611188" y="1700213"/>
            <a:ext cx="8272462" cy="4176712"/>
          </a:xfrm>
        </p:spPr>
        <p:txBody>
          <a:bodyPr/>
          <a:lstStyle/>
          <a:p>
            <a:pPr marL="0" indent="0" eaLnBrk="1" hangingPunct="1">
              <a:lnSpc>
                <a:spcPct val="140000"/>
              </a:lnSpc>
              <a:buFont typeface="Calibri" panose="020F0502020204030204" pitchFamily="34" charset="0"/>
              <a:buNone/>
            </a:pPr>
            <a:r>
              <a:rPr lang="en-US" altLang="zh-CN" smtClean="0"/>
              <a:t>Plug-in</a:t>
            </a:r>
            <a:r>
              <a:rPr lang="zh-CN" altLang="en-US" smtClean="0"/>
              <a:t>模式</a:t>
            </a:r>
            <a:endParaRPr lang="en-US" altLang="zh-CN" smtClean="0">
              <a:latin typeface="Arial" panose="020B0604020202020204" pitchFamily="34" charset="0"/>
            </a:endParaRPr>
          </a:p>
          <a:p>
            <a:pPr marL="0" indent="0" eaLnBrk="1" hangingPunct="1">
              <a:lnSpc>
                <a:spcPct val="140000"/>
              </a:lnSpc>
              <a:buFont typeface="Calibri" panose="020F0502020204030204" pitchFamily="34" charset="0"/>
              <a:buNone/>
            </a:pPr>
            <a:r>
              <a:rPr lang="zh-CN" altLang="en-US" smtClean="0">
                <a:latin typeface="Arial" panose="020B0604020202020204" pitchFamily="34" charset="0"/>
              </a:rPr>
              <a:t>标准浏览器只提供一些最基本的浏览和导航功能，而缺乏空间数据的处理能力。一种方法是安装额外能和网络浏览器交换信息的专门</a:t>
            </a:r>
            <a:r>
              <a:rPr lang="en-US" altLang="zh-CN" smtClean="0">
                <a:latin typeface="Arial" panose="020B0604020202020204" pitchFamily="34" charset="0"/>
              </a:rPr>
              <a:t>GIS</a:t>
            </a:r>
            <a:r>
              <a:rPr lang="zh-CN" altLang="en-US" smtClean="0">
                <a:latin typeface="Arial" panose="020B0604020202020204" pitchFamily="34" charset="0"/>
              </a:rPr>
              <a:t>软件。这种增加网络浏览器功能的方法就叫“插入法”</a:t>
            </a:r>
            <a:r>
              <a:rPr lang="en-US" altLang="zh-CN" smtClean="0">
                <a:latin typeface="Arial" panose="020B0604020202020204" pitchFamily="34" charset="0"/>
              </a:rPr>
              <a:t>(Plug-ins),</a:t>
            </a:r>
            <a:r>
              <a:rPr lang="zh-CN" altLang="en-US" smtClean="0">
                <a:latin typeface="Arial" panose="020B0604020202020204" pitchFamily="34" charset="0"/>
              </a:rPr>
              <a:t>为了便于其他软件厂商发展插入型软件，</a:t>
            </a:r>
            <a:r>
              <a:rPr lang="en-US" altLang="zh-CN" smtClean="0">
                <a:latin typeface="Arial" panose="020B0604020202020204" pitchFamily="34" charset="0"/>
              </a:rPr>
              <a:t>Netscape</a:t>
            </a:r>
            <a:r>
              <a:rPr lang="zh-CN" altLang="en-US" smtClean="0">
                <a:latin typeface="Arial" panose="020B0604020202020204" pitchFamily="34" charset="0"/>
              </a:rPr>
              <a:t>公司专门提供了一套应用程序接口</a:t>
            </a:r>
            <a:r>
              <a:rPr lang="en-US" altLang="zh-CN" smtClean="0">
                <a:latin typeface="Arial" panose="020B0604020202020204" pitchFamily="34" charset="0"/>
              </a:rPr>
              <a:t>(API)</a:t>
            </a:r>
            <a:r>
              <a:rPr lang="zh-CN" altLang="en-US" smtClean="0">
                <a:latin typeface="Arial" panose="020B0604020202020204" pitchFamily="34" charset="0"/>
              </a:rPr>
              <a:t>。这种插入软件不但可以增加网络浏览器处理地理空间数据的能力，使人们更容易获取地理数据，而且可以减少网络服务器的信息流量从而使服务器更有效地为更多的用户服务。因为大多数用户的数据处理功能可以由网络浏览器插入软件来完成。</a:t>
            </a:r>
            <a:endParaRPr lang="zh-CN" altLang="en-US" sz="240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42"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p>
        </p:txBody>
      </p:sp>
      <p:sp>
        <p:nvSpPr>
          <p:cNvPr id="39939" name="Rectangle 3"/>
          <p:cNvSpPr>
            <a:spLocks noGrp="1" noChangeArrowheads="1"/>
          </p:cNvSpPr>
          <p:nvPr>
            <p:ph idx="1"/>
          </p:nvPr>
        </p:nvSpPr>
        <p:spPr>
          <a:xfrm>
            <a:off x="457200" y="1600200"/>
            <a:ext cx="8015288" cy="4997450"/>
          </a:xfrm>
        </p:spPr>
        <p:txBody>
          <a:bodyPr/>
          <a:lstStyle/>
          <a:p>
            <a:pPr eaLnBrk="1" hangingPunct="1">
              <a:lnSpc>
                <a:spcPct val="160000"/>
              </a:lnSpc>
              <a:spcAft>
                <a:spcPct val="20000"/>
              </a:spcAft>
              <a:buClr>
                <a:srgbClr val="FF6699"/>
              </a:buClr>
              <a:buFont typeface="Wingdings" panose="05000000000000000000" pitchFamily="2" charset="2"/>
              <a:buChar char="Ø"/>
            </a:pPr>
            <a:r>
              <a:rPr lang="en-US" altLang="zh-CN" smtClean="0">
                <a:latin typeface="Arial" panose="020B0604020202020204" pitchFamily="34" charset="0"/>
              </a:rPr>
              <a:t>GIS Plug-in</a:t>
            </a:r>
            <a:r>
              <a:rPr lang="zh-CN" altLang="en-US" smtClean="0">
                <a:latin typeface="Arial" panose="020B0604020202020204" pitchFamily="34" charset="0"/>
              </a:rPr>
              <a:t>是在浏览器上扩充</a:t>
            </a:r>
            <a:r>
              <a:rPr lang="en-US" altLang="zh-CN" smtClean="0">
                <a:latin typeface="Arial" panose="020B0604020202020204" pitchFamily="34" charset="0"/>
              </a:rPr>
              <a:t>Web</a:t>
            </a:r>
            <a:r>
              <a:rPr lang="zh-CN" altLang="en-US" smtClean="0">
                <a:latin typeface="Arial" panose="020B0604020202020204" pitchFamily="34" charset="0"/>
              </a:rPr>
              <a:t>浏览器的可执行的</a:t>
            </a:r>
            <a:r>
              <a:rPr lang="en-US" altLang="zh-CN" smtClean="0">
                <a:latin typeface="Arial" panose="020B0604020202020204" pitchFamily="34" charset="0"/>
              </a:rPr>
              <a:t>GIS</a:t>
            </a:r>
            <a:r>
              <a:rPr lang="zh-CN" altLang="en-US" smtClean="0">
                <a:latin typeface="Arial" panose="020B0604020202020204" pitchFamily="34" charset="0"/>
              </a:rPr>
              <a:t>软件。</a:t>
            </a:r>
            <a:r>
              <a:rPr lang="en-US" altLang="zh-CN" smtClean="0">
                <a:latin typeface="Arial" panose="020B0604020202020204" pitchFamily="34" charset="0"/>
              </a:rPr>
              <a:t>GIS Plug-in</a:t>
            </a:r>
            <a:r>
              <a:rPr lang="zh-CN" altLang="en-US" smtClean="0">
                <a:latin typeface="Arial" panose="020B0604020202020204" pitchFamily="34" charset="0"/>
              </a:rPr>
              <a:t>的主要作用是使</a:t>
            </a:r>
            <a:r>
              <a:rPr lang="en-US" altLang="zh-CN" smtClean="0">
                <a:latin typeface="Arial" panose="020B0604020202020204" pitchFamily="34" charset="0"/>
              </a:rPr>
              <a:t>Web</a:t>
            </a:r>
            <a:r>
              <a:rPr lang="zh-CN" altLang="en-US" smtClean="0">
                <a:latin typeface="Arial" panose="020B0604020202020204" pitchFamily="34" charset="0"/>
              </a:rPr>
              <a:t>浏览器支持处理无缝</a:t>
            </a:r>
            <a:r>
              <a:rPr lang="en-US" altLang="zh-CN" smtClean="0">
                <a:latin typeface="Arial" panose="020B0604020202020204" pitchFamily="34" charset="0"/>
              </a:rPr>
              <a:t>GIS</a:t>
            </a:r>
            <a:r>
              <a:rPr lang="zh-CN" altLang="en-US" smtClean="0">
                <a:latin typeface="Arial" panose="020B0604020202020204" pitchFamily="34" charset="0"/>
              </a:rPr>
              <a:t>数据，并为</a:t>
            </a:r>
            <a:r>
              <a:rPr lang="en-US" altLang="zh-CN" smtClean="0">
                <a:latin typeface="Arial" panose="020B0604020202020204" pitchFamily="34" charset="0"/>
              </a:rPr>
              <a:t>Web</a:t>
            </a:r>
            <a:r>
              <a:rPr lang="zh-CN" altLang="en-US" smtClean="0">
                <a:latin typeface="Arial" panose="020B0604020202020204" pitchFamily="34" charset="0"/>
              </a:rPr>
              <a:t>浏览器与</a:t>
            </a:r>
            <a:r>
              <a:rPr lang="en-US" altLang="zh-CN" smtClean="0">
                <a:latin typeface="Arial" panose="020B0604020202020204" pitchFamily="34" charset="0"/>
              </a:rPr>
              <a:t>GIS</a:t>
            </a:r>
            <a:r>
              <a:rPr lang="zh-CN" altLang="en-US" smtClean="0">
                <a:latin typeface="Arial" panose="020B0604020202020204" pitchFamily="34" charset="0"/>
              </a:rPr>
              <a:t>数据之间的通讯提供条件。</a:t>
            </a:r>
            <a:r>
              <a:rPr lang="en-US" altLang="zh-CN" smtClean="0">
                <a:latin typeface="Arial" panose="020B0604020202020204" pitchFamily="34" charset="0"/>
              </a:rPr>
              <a:t>GIS Plug-in</a:t>
            </a:r>
            <a:r>
              <a:rPr lang="zh-CN" altLang="en-US" smtClean="0">
                <a:latin typeface="Arial" panose="020B0604020202020204" pitchFamily="34" charset="0"/>
              </a:rPr>
              <a:t>直接处理来自服务器的</a:t>
            </a:r>
            <a:r>
              <a:rPr lang="en-US" altLang="zh-CN" smtClean="0">
                <a:latin typeface="Arial" panose="020B0604020202020204" pitchFamily="34" charset="0"/>
              </a:rPr>
              <a:t>GIS</a:t>
            </a:r>
            <a:r>
              <a:rPr lang="zh-CN" altLang="en-US" smtClean="0">
                <a:latin typeface="Arial" panose="020B0604020202020204" pitchFamily="34" charset="0"/>
              </a:rPr>
              <a:t>矢量数据。同时，</a:t>
            </a:r>
            <a:r>
              <a:rPr lang="en-US" altLang="zh-CN" smtClean="0">
                <a:latin typeface="Arial" panose="020B0604020202020204" pitchFamily="34" charset="0"/>
              </a:rPr>
              <a:t>GIS Plug-in</a:t>
            </a:r>
            <a:r>
              <a:rPr lang="zh-CN" altLang="en-US" smtClean="0">
                <a:latin typeface="Arial" panose="020B0604020202020204" pitchFamily="34" charset="0"/>
              </a:rPr>
              <a:t>可以生成自己的数据，以供</a:t>
            </a:r>
            <a:r>
              <a:rPr lang="en-US" altLang="zh-CN" smtClean="0">
                <a:latin typeface="Arial" panose="020B0604020202020204" pitchFamily="34" charset="0"/>
              </a:rPr>
              <a:t>Web</a:t>
            </a:r>
            <a:r>
              <a:rPr lang="zh-CN" altLang="en-US" smtClean="0">
                <a:latin typeface="Arial" panose="020B0604020202020204" pitchFamily="34" charset="0"/>
              </a:rPr>
              <a:t>浏览器或其它</a:t>
            </a:r>
            <a:r>
              <a:rPr lang="en-US" altLang="zh-CN" smtClean="0">
                <a:latin typeface="Arial" panose="020B0604020202020204" pitchFamily="34" charset="0"/>
              </a:rPr>
              <a:t>Plug-in</a:t>
            </a:r>
            <a:r>
              <a:rPr lang="zh-CN" altLang="en-US" smtClean="0">
                <a:latin typeface="Arial" panose="020B0604020202020204" pitchFamily="34" charset="0"/>
              </a:rPr>
              <a:t>显示使用。</a:t>
            </a:r>
          </a:p>
          <a:p>
            <a:pPr eaLnBrk="1" hangingPunct="1">
              <a:lnSpc>
                <a:spcPct val="160000"/>
              </a:lnSpc>
              <a:spcAft>
                <a:spcPct val="20000"/>
              </a:spcAft>
              <a:buClr>
                <a:srgbClr val="FF6699"/>
              </a:buClr>
              <a:buFont typeface="Wingdings" panose="05000000000000000000" pitchFamily="2" charset="2"/>
              <a:buChar char="Ø"/>
            </a:pPr>
            <a:r>
              <a:rPr lang="en-US" altLang="zh-CN" smtClean="0">
                <a:latin typeface="Arial" panose="020B0604020202020204" pitchFamily="34" charset="0"/>
              </a:rPr>
              <a:t>Plug-in</a:t>
            </a:r>
            <a:r>
              <a:rPr lang="zh-CN" altLang="en-US" smtClean="0">
                <a:latin typeface="Arial" panose="020B0604020202020204" pitchFamily="34" charset="0"/>
              </a:rPr>
              <a:t>必须安装在客户机，然后才能使用。</a:t>
            </a:r>
            <a:endParaRPr lang="zh-CN" altLang="en-US" sz="2400"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p>
        </p:txBody>
      </p:sp>
      <p:sp>
        <p:nvSpPr>
          <p:cNvPr id="34819" name="Rectangle 3"/>
          <p:cNvSpPr>
            <a:spLocks noGrp="1" noChangeArrowheads="1"/>
          </p:cNvSpPr>
          <p:nvPr>
            <p:ph idx="1"/>
          </p:nvPr>
        </p:nvSpPr>
        <p:spPr>
          <a:xfrm>
            <a:off x="611188" y="1412875"/>
            <a:ext cx="7848600" cy="4248150"/>
          </a:xfrm>
        </p:spPr>
        <p:txBody>
          <a:bodyPr/>
          <a:lstStyle/>
          <a:p>
            <a:pPr eaLnBrk="1" hangingPunct="1">
              <a:lnSpc>
                <a:spcPct val="100000"/>
              </a:lnSpc>
              <a:buClr>
                <a:srgbClr val="FF6699"/>
              </a:buClr>
              <a:buFont typeface="Wingdings" panose="05000000000000000000" pitchFamily="2" charset="2"/>
              <a:buChar char="Ø"/>
              <a:defRPr/>
            </a:pPr>
            <a:r>
              <a:rPr lang="en-US" altLang="zh-CN" sz="2400" dirty="0" smtClean="0">
                <a:solidFill>
                  <a:schemeClr val="hlink"/>
                </a:solidFill>
                <a:latin typeface="+mn-ea"/>
              </a:rPr>
              <a:t>Plug-in</a:t>
            </a:r>
            <a:r>
              <a:rPr lang="zh-CN" altLang="en-US" sz="2400" dirty="0" smtClean="0">
                <a:solidFill>
                  <a:schemeClr val="hlink"/>
                </a:solidFill>
                <a:latin typeface="+mn-ea"/>
              </a:rPr>
              <a:t>模式工作原理：</a:t>
            </a:r>
          </a:p>
          <a:p>
            <a:pPr lvl="1" eaLnBrk="1" hangingPunct="1">
              <a:lnSpc>
                <a:spcPct val="100000"/>
              </a:lnSpc>
              <a:defRPr/>
            </a:pPr>
            <a:r>
              <a:rPr lang="zh-CN" altLang="en-US" sz="2000" dirty="0" smtClean="0">
                <a:latin typeface="+mn-ea"/>
              </a:rPr>
              <a:t>客户端的</a:t>
            </a:r>
            <a:r>
              <a:rPr lang="en-US" altLang="zh-CN" sz="2000" dirty="0" smtClean="0">
                <a:latin typeface="+mn-ea"/>
              </a:rPr>
              <a:t>Web</a:t>
            </a:r>
            <a:r>
              <a:rPr lang="zh-CN" altLang="en-US" sz="2000" dirty="0" smtClean="0">
                <a:latin typeface="+mn-ea"/>
              </a:rPr>
              <a:t>浏览器向</a:t>
            </a:r>
            <a:r>
              <a:rPr lang="en-US" altLang="zh-CN" sz="2000" dirty="0" smtClean="0">
                <a:latin typeface="+mn-ea"/>
              </a:rPr>
              <a:t>Web</a:t>
            </a:r>
            <a:r>
              <a:rPr lang="zh-CN" altLang="en-US" sz="2000" dirty="0" smtClean="0">
                <a:latin typeface="+mn-ea"/>
              </a:rPr>
              <a:t>服务器发出数据请求。</a:t>
            </a:r>
          </a:p>
          <a:p>
            <a:pPr lvl="1" eaLnBrk="1" hangingPunct="1">
              <a:lnSpc>
                <a:spcPct val="100000"/>
              </a:lnSpc>
              <a:defRPr/>
            </a:pPr>
            <a:r>
              <a:rPr lang="en-US" altLang="zh-CN" sz="2000" dirty="0" smtClean="0">
                <a:latin typeface="+mn-ea"/>
              </a:rPr>
              <a:t>Web</a:t>
            </a:r>
            <a:r>
              <a:rPr lang="zh-CN" altLang="en-US" sz="2000" dirty="0" smtClean="0">
                <a:latin typeface="+mn-ea"/>
              </a:rPr>
              <a:t>服务器对用户请求进行处理，将用户所需要的</a:t>
            </a:r>
            <a:r>
              <a:rPr lang="en-US" altLang="zh-CN" sz="2000" dirty="0" smtClean="0">
                <a:latin typeface="+mn-ea"/>
              </a:rPr>
              <a:t>GIS</a:t>
            </a:r>
            <a:r>
              <a:rPr lang="zh-CN" altLang="en-US" sz="2000" dirty="0" smtClean="0">
                <a:latin typeface="+mn-ea"/>
              </a:rPr>
              <a:t>数据传给</a:t>
            </a:r>
            <a:r>
              <a:rPr lang="en-US" altLang="zh-CN" sz="2000" dirty="0" smtClean="0">
                <a:latin typeface="+mn-ea"/>
              </a:rPr>
              <a:t>Web</a:t>
            </a:r>
            <a:r>
              <a:rPr lang="zh-CN" altLang="en-US" sz="2000" dirty="0" smtClean="0">
                <a:latin typeface="+mn-ea"/>
              </a:rPr>
              <a:t>浏览器。</a:t>
            </a:r>
          </a:p>
          <a:p>
            <a:pPr lvl="1" eaLnBrk="1" hangingPunct="1">
              <a:lnSpc>
                <a:spcPct val="100000"/>
              </a:lnSpc>
              <a:defRPr/>
            </a:pPr>
            <a:r>
              <a:rPr lang="zh-CN" altLang="en-US" sz="2000" dirty="0" smtClean="0">
                <a:latin typeface="+mn-ea"/>
              </a:rPr>
              <a:t>客户端对接收的</a:t>
            </a:r>
            <a:r>
              <a:rPr lang="en-US" altLang="zh-CN" sz="2000" dirty="0" smtClean="0">
                <a:latin typeface="+mn-ea"/>
              </a:rPr>
              <a:t>GIS</a:t>
            </a:r>
            <a:r>
              <a:rPr lang="zh-CN" altLang="en-US" sz="2000" dirty="0" smtClean="0">
                <a:latin typeface="+mn-ea"/>
              </a:rPr>
              <a:t>数据类型进行分析和理解，如不需要</a:t>
            </a:r>
            <a:r>
              <a:rPr lang="en-US" altLang="zh-CN" sz="2000" dirty="0" smtClean="0">
                <a:latin typeface="+mn-ea"/>
              </a:rPr>
              <a:t>GIS Plug-in</a:t>
            </a:r>
            <a:r>
              <a:rPr lang="zh-CN" altLang="en-US" sz="2000" dirty="0" smtClean="0">
                <a:latin typeface="+mn-ea"/>
              </a:rPr>
              <a:t>，则直接显示，如需要</a:t>
            </a:r>
            <a:r>
              <a:rPr lang="en-US" altLang="zh-CN" sz="2000" dirty="0" smtClean="0">
                <a:latin typeface="+mn-ea"/>
              </a:rPr>
              <a:t>GIS Plug-in</a:t>
            </a:r>
            <a:r>
              <a:rPr lang="zh-CN" altLang="en-US" sz="2000" dirty="0" smtClean="0">
                <a:latin typeface="+mn-ea"/>
              </a:rPr>
              <a:t>的支持，则转往下一步。</a:t>
            </a:r>
          </a:p>
          <a:p>
            <a:pPr lvl="1" eaLnBrk="1" hangingPunct="1">
              <a:lnSpc>
                <a:spcPct val="100000"/>
              </a:lnSpc>
              <a:defRPr/>
            </a:pPr>
            <a:r>
              <a:rPr lang="zh-CN" altLang="en-US" sz="2000" dirty="0" smtClean="0">
                <a:latin typeface="+mn-ea"/>
              </a:rPr>
              <a:t>在浏览器中搜索相关的</a:t>
            </a:r>
            <a:r>
              <a:rPr lang="en-US" altLang="zh-CN" sz="2000" dirty="0" smtClean="0">
                <a:latin typeface="+mn-ea"/>
              </a:rPr>
              <a:t>GIS Plug-in</a:t>
            </a:r>
            <a:r>
              <a:rPr lang="zh-CN" altLang="en-US" sz="2000" dirty="0" smtClean="0">
                <a:latin typeface="+mn-ea"/>
              </a:rPr>
              <a:t>，若有则直接调用并显示</a:t>
            </a:r>
            <a:r>
              <a:rPr lang="en-US" altLang="zh-CN" sz="2000" dirty="0" smtClean="0">
                <a:latin typeface="+mn-ea"/>
              </a:rPr>
              <a:t>GIS</a:t>
            </a:r>
            <a:r>
              <a:rPr lang="zh-CN" altLang="en-US" sz="2000" dirty="0" smtClean="0">
                <a:latin typeface="+mn-ea"/>
              </a:rPr>
              <a:t>数据；若没有，则从服务器或网络上下载并安装相应的</a:t>
            </a:r>
            <a:r>
              <a:rPr lang="en-US" altLang="zh-CN" sz="2000" dirty="0" smtClean="0">
                <a:latin typeface="+mn-ea"/>
              </a:rPr>
              <a:t>GIS Plug-in</a:t>
            </a:r>
            <a:r>
              <a:rPr lang="zh-CN" altLang="en-US" sz="2000" dirty="0" smtClean="0">
                <a:latin typeface="+mn-ea"/>
              </a:rPr>
              <a:t>，并将其加载到客户端以显示</a:t>
            </a:r>
            <a:r>
              <a:rPr lang="en-US" altLang="zh-CN" sz="2000" dirty="0" smtClean="0">
                <a:latin typeface="+mn-ea"/>
              </a:rPr>
              <a:t>GIS</a:t>
            </a:r>
            <a:r>
              <a:rPr lang="zh-CN" altLang="en-US" sz="2000" dirty="0" smtClean="0">
                <a:latin typeface="+mn-ea"/>
              </a:rPr>
              <a:t>数据。</a:t>
            </a:r>
          </a:p>
          <a:p>
            <a:pPr lvl="1" eaLnBrk="1" hangingPunct="1">
              <a:lnSpc>
                <a:spcPct val="100000"/>
              </a:lnSpc>
              <a:defRPr/>
            </a:pPr>
            <a:r>
              <a:rPr lang="en-US" altLang="zh-CN" sz="2000" dirty="0" smtClean="0">
                <a:latin typeface="+mn-ea"/>
              </a:rPr>
              <a:t>GIS Plug-in</a:t>
            </a:r>
            <a:r>
              <a:rPr lang="zh-CN" altLang="en-US" sz="2000" dirty="0" smtClean="0">
                <a:latin typeface="+mn-ea"/>
              </a:rPr>
              <a:t>常常完成的基本操作有：地图缩放、漫游、图形和属性查询、简单的空间分析等。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814388" y="1773238"/>
            <a:ext cx="7359650" cy="331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lnSpc>
                <a:spcPct val="90000"/>
              </a:lnSpc>
              <a:spcBef>
                <a:spcPct val="50000"/>
              </a:spcBef>
              <a:buClr>
                <a:srgbClr val="BD582C"/>
              </a:buClr>
              <a:buSzPct val="75000"/>
              <a:buFont typeface="Wingdings" panose="05000000000000000000" pitchFamily="2" charset="2"/>
              <a:buChar char="v"/>
            </a:pPr>
            <a:r>
              <a:rPr lang="zh-CN" altLang="en-US" sz="2400">
                <a:solidFill>
                  <a:srgbClr val="000000"/>
                </a:solidFill>
                <a:latin typeface="宋体" panose="02010600030101010101" pitchFamily="2" charset="-122"/>
              </a:rPr>
              <a:t> 客户端浏览器 </a:t>
            </a:r>
            <a:r>
              <a:rPr lang="en-US" altLang="zh-CN" sz="2400">
                <a:solidFill>
                  <a:srgbClr val="000000"/>
                </a:solidFill>
                <a:latin typeface="宋体" panose="02010600030101010101" pitchFamily="2" charset="-122"/>
              </a:rPr>
              <a:t>(</a:t>
            </a:r>
            <a:r>
              <a:rPr lang="zh-CN" altLang="en-US" sz="2400">
                <a:solidFill>
                  <a:srgbClr val="000000"/>
                </a:solidFill>
                <a:latin typeface="宋体" panose="02010600030101010101" pitchFamily="2" charset="-122"/>
              </a:rPr>
              <a:t>例如 </a:t>
            </a:r>
            <a:r>
              <a:rPr lang="en-US" altLang="zh-CN" sz="2400">
                <a:solidFill>
                  <a:srgbClr val="000000"/>
                </a:solidFill>
                <a:latin typeface="宋体" panose="02010600030101010101" pitchFamily="2" charset="-122"/>
              </a:rPr>
              <a:t>IE</a:t>
            </a:r>
            <a:r>
              <a:rPr lang="zh-CN" altLang="en-US" sz="2400">
                <a:solidFill>
                  <a:srgbClr val="000000"/>
                </a:solidFill>
                <a:latin typeface="宋体" panose="02010600030101010101" pitchFamily="2" charset="-122"/>
              </a:rPr>
              <a:t>， </a:t>
            </a:r>
            <a:r>
              <a:rPr lang="en-US" altLang="zh-CN" sz="2400">
                <a:solidFill>
                  <a:srgbClr val="000000"/>
                </a:solidFill>
                <a:latin typeface="宋体" panose="02010600030101010101" pitchFamily="2" charset="-122"/>
              </a:rPr>
              <a:t>Navigator … )</a:t>
            </a:r>
          </a:p>
          <a:p>
            <a:pPr eaLnBrk="1" hangingPunct="1">
              <a:lnSpc>
                <a:spcPct val="90000"/>
              </a:lnSpc>
              <a:spcBef>
                <a:spcPct val="50000"/>
              </a:spcBef>
              <a:buClr>
                <a:srgbClr val="BD582C"/>
              </a:buClr>
              <a:buSzPct val="75000"/>
              <a:buFont typeface="Wingdings" panose="05000000000000000000" pitchFamily="2" charset="2"/>
              <a:buChar char="v"/>
            </a:pPr>
            <a:r>
              <a:rPr lang="en-US" altLang="zh-CN" sz="2400">
                <a:solidFill>
                  <a:srgbClr val="000000"/>
                </a:solidFill>
                <a:latin typeface="宋体" panose="02010600030101010101" pitchFamily="2" charset="-122"/>
              </a:rPr>
              <a:t> WWW</a:t>
            </a:r>
            <a:r>
              <a:rPr lang="zh-CN" altLang="en-US" sz="2400">
                <a:solidFill>
                  <a:srgbClr val="000000"/>
                </a:solidFill>
                <a:latin typeface="宋体" panose="02010600030101010101" pitchFamily="2" charset="-122"/>
              </a:rPr>
              <a:t>服务器</a:t>
            </a:r>
            <a:r>
              <a:rPr lang="en-US" altLang="zh-CN" sz="2400">
                <a:solidFill>
                  <a:srgbClr val="000000"/>
                </a:solidFill>
                <a:latin typeface="宋体" panose="02010600030101010101" pitchFamily="2" charset="-122"/>
              </a:rPr>
              <a:t>(Web</a:t>
            </a:r>
            <a:r>
              <a:rPr lang="zh-CN" altLang="en-US" sz="2400">
                <a:solidFill>
                  <a:srgbClr val="000000"/>
                </a:solidFill>
                <a:latin typeface="宋体" panose="02010600030101010101" pitchFamily="2" charset="-122"/>
              </a:rPr>
              <a:t>服务器</a:t>
            </a:r>
            <a:r>
              <a:rPr lang="en-US" altLang="zh-CN" sz="2400">
                <a:solidFill>
                  <a:srgbClr val="000000"/>
                </a:solidFill>
                <a:latin typeface="宋体" panose="02010600030101010101" pitchFamily="2" charset="-122"/>
              </a:rPr>
              <a:t>)</a:t>
            </a:r>
            <a:endParaRPr lang="zh-CN" altLang="en-US" sz="2400">
              <a:solidFill>
                <a:srgbClr val="000000"/>
              </a:solidFill>
              <a:latin typeface="宋体" panose="02010600030101010101" pitchFamily="2" charset="-122"/>
            </a:endParaRPr>
          </a:p>
          <a:p>
            <a:pPr eaLnBrk="1" hangingPunct="1">
              <a:lnSpc>
                <a:spcPct val="90000"/>
              </a:lnSpc>
              <a:spcBef>
                <a:spcPct val="50000"/>
              </a:spcBef>
              <a:buClr>
                <a:srgbClr val="BD582C"/>
              </a:buClr>
              <a:buSzPct val="75000"/>
              <a:buFont typeface="Wingdings" panose="05000000000000000000" pitchFamily="2" charset="2"/>
              <a:buChar char="v"/>
            </a:pPr>
            <a:r>
              <a:rPr lang="zh-CN" altLang="en-US" sz="2400">
                <a:solidFill>
                  <a:srgbClr val="000000"/>
                </a:solidFill>
                <a:latin typeface="宋体" panose="02010600030101010101" pitchFamily="2" charset="-122"/>
              </a:rPr>
              <a:t> </a:t>
            </a:r>
            <a:r>
              <a:rPr lang="en-US" altLang="zh-CN" sz="2400">
                <a:solidFill>
                  <a:srgbClr val="000000"/>
                </a:solidFill>
                <a:latin typeface="宋体" panose="02010600030101010101" pitchFamily="2" charset="-122"/>
              </a:rPr>
              <a:t>GIS</a:t>
            </a:r>
            <a:r>
              <a:rPr lang="zh-CN" altLang="en-US" sz="2400">
                <a:solidFill>
                  <a:srgbClr val="000000"/>
                </a:solidFill>
                <a:latin typeface="宋体" panose="02010600030101010101" pitchFamily="2" charset="-122"/>
              </a:rPr>
              <a:t>服务器 </a:t>
            </a:r>
            <a:r>
              <a:rPr lang="en-US" altLang="zh-CN" sz="2400">
                <a:solidFill>
                  <a:srgbClr val="000000"/>
                </a:solidFill>
                <a:latin typeface="宋体" panose="02010600030101010101" pitchFamily="2" charset="-122"/>
              </a:rPr>
              <a:t>(</a:t>
            </a:r>
            <a:r>
              <a:rPr lang="zh-CN" altLang="en-US" sz="2400">
                <a:solidFill>
                  <a:srgbClr val="000000"/>
                </a:solidFill>
                <a:latin typeface="宋体" panose="02010600030101010101" pitchFamily="2" charset="-122"/>
              </a:rPr>
              <a:t>地图渲染</a:t>
            </a:r>
            <a:r>
              <a:rPr lang="en-US" altLang="zh-CN" sz="2400">
                <a:solidFill>
                  <a:srgbClr val="000000"/>
                </a:solidFill>
                <a:latin typeface="宋体" panose="02010600030101010101" pitchFamily="2" charset="-122"/>
              </a:rPr>
              <a:t>, </a:t>
            </a:r>
            <a:r>
              <a:rPr lang="zh-CN" altLang="en-US" sz="2400">
                <a:solidFill>
                  <a:srgbClr val="000000"/>
                </a:solidFill>
                <a:latin typeface="宋体" panose="02010600030101010101" pitchFamily="2" charset="-122"/>
              </a:rPr>
              <a:t>索引</a:t>
            </a:r>
            <a:r>
              <a:rPr lang="en-US" altLang="zh-CN" sz="2400">
                <a:solidFill>
                  <a:srgbClr val="000000"/>
                </a:solidFill>
                <a:latin typeface="宋体" panose="02010600030101010101" pitchFamily="2" charset="-122"/>
              </a:rPr>
              <a:t>,</a:t>
            </a:r>
            <a:r>
              <a:rPr lang="zh-CN" altLang="en-US" sz="2400">
                <a:solidFill>
                  <a:srgbClr val="000000"/>
                </a:solidFill>
                <a:latin typeface="宋体" panose="02010600030101010101" pitchFamily="2" charset="-122"/>
              </a:rPr>
              <a:t>查询 </a:t>
            </a:r>
            <a:r>
              <a:rPr lang="en-US" altLang="zh-CN" sz="2400">
                <a:solidFill>
                  <a:srgbClr val="000000"/>
                </a:solidFill>
                <a:latin typeface="宋体" panose="02010600030101010101" pitchFamily="2" charset="-122"/>
              </a:rPr>
              <a:t>… )</a:t>
            </a:r>
          </a:p>
          <a:p>
            <a:pPr eaLnBrk="1" hangingPunct="1">
              <a:lnSpc>
                <a:spcPct val="90000"/>
              </a:lnSpc>
              <a:spcBef>
                <a:spcPct val="50000"/>
              </a:spcBef>
              <a:buClr>
                <a:srgbClr val="BD582C"/>
              </a:buClr>
              <a:buSzPct val="75000"/>
              <a:buFont typeface="Wingdings" panose="05000000000000000000" pitchFamily="2" charset="2"/>
              <a:buChar char="v"/>
            </a:pPr>
            <a:r>
              <a:rPr lang="en-US" altLang="zh-CN" sz="2400">
                <a:solidFill>
                  <a:srgbClr val="000000"/>
                </a:solidFill>
                <a:latin typeface="宋体" panose="02010600030101010101" pitchFamily="2" charset="-122"/>
              </a:rPr>
              <a:t> GIS</a:t>
            </a:r>
            <a:r>
              <a:rPr lang="zh-CN" altLang="en-US" sz="2400">
                <a:solidFill>
                  <a:srgbClr val="000000"/>
                </a:solidFill>
                <a:latin typeface="宋体" panose="02010600030101010101" pitchFamily="2" charset="-122"/>
              </a:rPr>
              <a:t>元数据服务器</a:t>
            </a:r>
            <a:endParaRPr lang="en-US" altLang="zh-CN" sz="2400">
              <a:solidFill>
                <a:srgbClr val="000000"/>
              </a:solidFill>
              <a:latin typeface="宋体" panose="02010600030101010101" pitchFamily="2" charset="-122"/>
            </a:endParaRPr>
          </a:p>
          <a:p>
            <a:pPr eaLnBrk="1" hangingPunct="1">
              <a:lnSpc>
                <a:spcPct val="90000"/>
              </a:lnSpc>
              <a:spcBef>
                <a:spcPct val="50000"/>
              </a:spcBef>
              <a:buClr>
                <a:srgbClr val="BD582C"/>
              </a:buClr>
              <a:buSzPct val="75000"/>
              <a:buFont typeface="Wingdings" panose="05000000000000000000" pitchFamily="2" charset="2"/>
              <a:buChar char="v"/>
            </a:pPr>
            <a:r>
              <a:rPr lang="en-US" altLang="zh-CN" sz="2400">
                <a:solidFill>
                  <a:srgbClr val="000000"/>
                </a:solidFill>
                <a:latin typeface="宋体" panose="02010600030101010101" pitchFamily="2" charset="-122"/>
              </a:rPr>
              <a:t> </a:t>
            </a:r>
            <a:r>
              <a:rPr lang="zh-CN" altLang="en-US" sz="2400">
                <a:solidFill>
                  <a:srgbClr val="000000"/>
                </a:solidFill>
                <a:latin typeface="宋体" panose="02010600030101010101" pitchFamily="2" charset="-122"/>
              </a:rPr>
              <a:t>数据服务器</a:t>
            </a:r>
          </a:p>
          <a:p>
            <a:pPr eaLnBrk="1" hangingPunct="1">
              <a:lnSpc>
                <a:spcPct val="90000"/>
              </a:lnSpc>
              <a:spcBef>
                <a:spcPct val="50000"/>
              </a:spcBef>
              <a:buClr>
                <a:srgbClr val="BD582C"/>
              </a:buClr>
              <a:buSzPct val="75000"/>
              <a:buFont typeface="Wingdings" panose="05000000000000000000" pitchFamily="2" charset="2"/>
              <a:buChar char="v"/>
            </a:pPr>
            <a:r>
              <a:rPr lang="zh-CN" altLang="en-US" sz="2400">
                <a:solidFill>
                  <a:srgbClr val="FF0000"/>
                </a:solidFill>
                <a:latin typeface="宋体" panose="02010600030101010101" pitchFamily="2" charset="-122"/>
              </a:rPr>
              <a:t> 其他第三方应用服务器和中间件</a:t>
            </a:r>
            <a:endParaRPr kumimoji="1" lang="en-US" altLang="zh-CN" sz="2800">
              <a:solidFill>
                <a:srgbClr val="FF0000"/>
              </a:solidFill>
              <a:latin typeface="Tahoma" panose="020B0604030504040204" pitchFamily="34" charset="0"/>
            </a:endParaRPr>
          </a:p>
        </p:txBody>
      </p:sp>
      <p:sp>
        <p:nvSpPr>
          <p:cNvPr id="687108" name="Rectangle 4"/>
          <p:cNvSpPr>
            <a:spLocks noGrp="1" noChangeArrowheads="1"/>
          </p:cNvSpPr>
          <p:nvPr>
            <p:ph type="title"/>
          </p:nvPr>
        </p:nvSpPr>
        <p:spPr/>
        <p:txBody>
          <a:bodyPr anchorCtr="0"/>
          <a:lstStyle/>
          <a:p>
            <a:pPr>
              <a:defRPr/>
            </a:pPr>
            <a:r>
              <a:rPr lang="en-US" altLang="zh-CN" dirty="0" smtClean="0"/>
              <a:t>2.1 </a:t>
            </a:r>
            <a:r>
              <a:rPr lang="en-US" altLang="zh-CN" dirty="0">
                <a:latin typeface="+mn-ea"/>
              </a:rPr>
              <a:t>WebGIS</a:t>
            </a:r>
            <a:r>
              <a:rPr kumimoji="1" lang="zh-CN" altLang="en-US" sz="5400" dirty="0">
                <a:latin typeface="Tahoma" panose="020B0604030504040204" pitchFamily="34" charset="0"/>
              </a:rPr>
              <a:t>系统</a:t>
            </a:r>
            <a:r>
              <a:rPr kumimoji="1" lang="zh-CN" altLang="en-US" sz="5400" dirty="0">
                <a:latin typeface="+mn-ea"/>
              </a:rPr>
              <a:t>组成</a:t>
            </a:r>
            <a:endParaRPr lang="zh-CN" alt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p>
        </p:txBody>
      </p:sp>
      <p:sp>
        <p:nvSpPr>
          <p:cNvPr id="41987" name="Rectangle 3"/>
          <p:cNvSpPr>
            <a:spLocks noGrp="1" noChangeArrowheads="1"/>
          </p:cNvSpPr>
          <p:nvPr>
            <p:ph idx="1"/>
          </p:nvPr>
        </p:nvSpPr>
        <p:spPr>
          <a:xfrm>
            <a:off x="684213" y="1412875"/>
            <a:ext cx="8064500" cy="5256213"/>
          </a:xfrm>
        </p:spPr>
        <p:txBody>
          <a:bodyPr/>
          <a:lstStyle/>
          <a:p>
            <a:pPr eaLnBrk="1" hangingPunct="1">
              <a:lnSpc>
                <a:spcPct val="120000"/>
              </a:lnSpc>
              <a:buClr>
                <a:srgbClr val="FF6699"/>
              </a:buClr>
              <a:buFont typeface="Wingdings" panose="05000000000000000000" pitchFamily="2" charset="2"/>
              <a:buChar char="Ø"/>
            </a:pPr>
            <a:r>
              <a:rPr lang="en-US" altLang="zh-CN" sz="2400" smtClean="0">
                <a:solidFill>
                  <a:schemeClr val="hlink"/>
                </a:solidFill>
                <a:latin typeface="Arial" panose="020B0604020202020204" pitchFamily="34" charset="0"/>
              </a:rPr>
              <a:t>Plug-in</a:t>
            </a:r>
            <a:r>
              <a:rPr lang="zh-CN" altLang="en-US" sz="2400" smtClean="0">
                <a:solidFill>
                  <a:schemeClr val="hlink"/>
                </a:solidFill>
                <a:latin typeface="Arial" panose="020B0604020202020204" pitchFamily="34" charset="0"/>
              </a:rPr>
              <a:t>模式优势：</a:t>
            </a:r>
          </a:p>
          <a:p>
            <a:pPr lvl="1" eaLnBrk="1" hangingPunct="1">
              <a:lnSpc>
                <a:spcPct val="120000"/>
              </a:lnSpc>
              <a:buClr>
                <a:srgbClr val="FF6699"/>
              </a:buClr>
              <a:buFont typeface="Wingdings" panose="05000000000000000000" pitchFamily="2" charset="2"/>
              <a:buChar char="Ø"/>
            </a:pPr>
            <a:r>
              <a:rPr lang="zh-CN" altLang="en-US" sz="2000" smtClean="0">
                <a:latin typeface="Arial" panose="020B0604020202020204" pitchFamily="34" charset="0"/>
              </a:rPr>
              <a:t>无缝支持与</a:t>
            </a:r>
            <a:r>
              <a:rPr lang="en-US" altLang="zh-CN" sz="2000" smtClean="0">
                <a:latin typeface="Arial" panose="020B0604020202020204" pitchFamily="34" charset="0"/>
              </a:rPr>
              <a:t>GIS</a:t>
            </a:r>
            <a:r>
              <a:rPr lang="zh-CN" altLang="en-US" sz="2000" smtClean="0">
                <a:latin typeface="Arial" panose="020B0604020202020204" pitchFamily="34" charset="0"/>
              </a:rPr>
              <a:t>数据的连接。</a:t>
            </a:r>
          </a:p>
          <a:p>
            <a:pPr lvl="1" eaLnBrk="1" hangingPunct="1">
              <a:lnSpc>
                <a:spcPct val="120000"/>
              </a:lnSpc>
              <a:buClr>
                <a:srgbClr val="FF6699"/>
              </a:buClr>
              <a:buFont typeface="Wingdings" panose="05000000000000000000" pitchFamily="2" charset="2"/>
              <a:buChar char="Ø"/>
            </a:pPr>
            <a:r>
              <a:rPr lang="zh-CN" altLang="en-US" sz="2000" smtClean="0">
                <a:latin typeface="Arial" panose="020B0604020202020204" pitchFamily="34" charset="0"/>
              </a:rPr>
              <a:t>由于对每一种数据源，都需要有相应的</a:t>
            </a:r>
            <a:r>
              <a:rPr lang="en-US" altLang="zh-CN" sz="2000" smtClean="0">
                <a:latin typeface="Arial" panose="020B0604020202020204" pitchFamily="34" charset="0"/>
              </a:rPr>
              <a:t>GIS Plug-in</a:t>
            </a:r>
            <a:r>
              <a:rPr lang="zh-CN" altLang="en-US" sz="2000" smtClean="0">
                <a:latin typeface="Arial" panose="020B0604020202020204" pitchFamily="34" charset="0"/>
              </a:rPr>
              <a:t>；因而</a:t>
            </a:r>
            <a:r>
              <a:rPr lang="en-US" altLang="zh-CN" sz="2000" smtClean="0">
                <a:latin typeface="Arial" panose="020B0604020202020204" pitchFamily="34" charset="0"/>
              </a:rPr>
              <a:t>GIS Plug-in</a:t>
            </a:r>
            <a:r>
              <a:rPr lang="zh-CN" altLang="en-US" sz="2000" smtClean="0">
                <a:latin typeface="Arial" panose="020B0604020202020204" pitchFamily="34" charset="0"/>
              </a:rPr>
              <a:t>能无缝支持与</a:t>
            </a:r>
            <a:r>
              <a:rPr lang="en-US" altLang="zh-CN" sz="2000" smtClean="0">
                <a:latin typeface="Arial" panose="020B0604020202020204" pitchFamily="34" charset="0"/>
              </a:rPr>
              <a:t>GIS</a:t>
            </a:r>
            <a:r>
              <a:rPr lang="zh-CN" altLang="en-US" sz="2000" smtClean="0">
                <a:latin typeface="Arial" panose="020B0604020202020204" pitchFamily="34" charset="0"/>
              </a:rPr>
              <a:t>数据的连接。</a:t>
            </a:r>
          </a:p>
          <a:p>
            <a:pPr lvl="1" eaLnBrk="1" hangingPunct="1">
              <a:lnSpc>
                <a:spcPct val="120000"/>
              </a:lnSpc>
              <a:buClr>
                <a:srgbClr val="FF6699"/>
              </a:buClr>
              <a:buFont typeface="Wingdings" panose="05000000000000000000" pitchFamily="2" charset="2"/>
              <a:buChar char="Ø"/>
            </a:pPr>
            <a:r>
              <a:rPr lang="en-US" altLang="zh-CN" sz="2000" smtClean="0">
                <a:latin typeface="Arial" panose="020B0604020202020204" pitchFamily="34" charset="0"/>
              </a:rPr>
              <a:t>GIS</a:t>
            </a:r>
            <a:r>
              <a:rPr lang="zh-CN" altLang="en-US" sz="2000" smtClean="0">
                <a:latin typeface="Arial" panose="020B0604020202020204" pitchFamily="34" charset="0"/>
              </a:rPr>
              <a:t>操作速度快。</a:t>
            </a:r>
          </a:p>
          <a:p>
            <a:pPr lvl="1" eaLnBrk="1" hangingPunct="1">
              <a:lnSpc>
                <a:spcPct val="120000"/>
              </a:lnSpc>
              <a:buClr>
                <a:srgbClr val="FF6699"/>
              </a:buClr>
              <a:buFont typeface="Wingdings" panose="05000000000000000000" pitchFamily="2" charset="2"/>
              <a:buChar char="Ø"/>
            </a:pPr>
            <a:r>
              <a:rPr lang="zh-CN" altLang="en-US" sz="2000" smtClean="0">
                <a:latin typeface="Arial" panose="020B0604020202020204" pitchFamily="34" charset="0"/>
              </a:rPr>
              <a:t>所有的</a:t>
            </a:r>
            <a:r>
              <a:rPr lang="en-US" altLang="zh-CN" sz="2000" smtClean="0">
                <a:latin typeface="Arial" panose="020B0604020202020204" pitchFamily="34" charset="0"/>
              </a:rPr>
              <a:t>GIS</a:t>
            </a:r>
            <a:r>
              <a:rPr lang="zh-CN" altLang="en-US" sz="2000" smtClean="0">
                <a:latin typeface="Arial" panose="020B0604020202020204" pitchFamily="34" charset="0"/>
              </a:rPr>
              <a:t>操作都是在本地由</a:t>
            </a:r>
            <a:r>
              <a:rPr lang="en-US" altLang="zh-CN" sz="2000" smtClean="0">
                <a:latin typeface="Arial" panose="020B0604020202020204" pitchFamily="34" charset="0"/>
              </a:rPr>
              <a:t>GIS Plug-in</a:t>
            </a:r>
            <a:r>
              <a:rPr lang="zh-CN" altLang="en-US" sz="2000" smtClean="0">
                <a:latin typeface="Arial" panose="020B0604020202020204" pitchFamily="34" charset="0"/>
              </a:rPr>
              <a:t>完成，因此运行的速度快。</a:t>
            </a:r>
          </a:p>
          <a:p>
            <a:pPr lvl="1" eaLnBrk="1" hangingPunct="1">
              <a:lnSpc>
                <a:spcPct val="120000"/>
              </a:lnSpc>
              <a:buClr>
                <a:srgbClr val="FF6699"/>
              </a:buClr>
              <a:buFont typeface="Wingdings" panose="05000000000000000000" pitchFamily="2" charset="2"/>
              <a:buChar char="Ø"/>
            </a:pPr>
            <a:r>
              <a:rPr lang="zh-CN" altLang="en-US" sz="2000" smtClean="0">
                <a:latin typeface="Arial" panose="020B0604020202020204" pitchFamily="34" charset="0"/>
              </a:rPr>
              <a:t>服务器和网络传输的负担轻。</a:t>
            </a:r>
          </a:p>
          <a:p>
            <a:pPr lvl="1" eaLnBrk="1" hangingPunct="1">
              <a:lnSpc>
                <a:spcPct val="120000"/>
              </a:lnSpc>
              <a:buClr>
                <a:srgbClr val="FF6699"/>
              </a:buClr>
              <a:buFont typeface="Wingdings" panose="05000000000000000000" pitchFamily="2" charset="2"/>
              <a:buChar char="Ø"/>
            </a:pPr>
            <a:r>
              <a:rPr lang="zh-CN" altLang="en-US" sz="2000" smtClean="0">
                <a:latin typeface="Arial" panose="020B0604020202020204" pitchFamily="34" charset="0"/>
              </a:rPr>
              <a:t>服务器仅需提供</a:t>
            </a:r>
            <a:r>
              <a:rPr lang="en-US" altLang="zh-CN" sz="2000" smtClean="0">
                <a:latin typeface="Arial" panose="020B0604020202020204" pitchFamily="34" charset="0"/>
              </a:rPr>
              <a:t>GIS</a:t>
            </a:r>
            <a:r>
              <a:rPr lang="zh-CN" altLang="en-US" sz="2000" smtClean="0">
                <a:latin typeface="Arial" panose="020B0604020202020204" pitchFamily="34" charset="0"/>
              </a:rPr>
              <a:t>数据服务，网络也只需将</a:t>
            </a:r>
            <a:r>
              <a:rPr lang="en-US" altLang="zh-CN" sz="2000" smtClean="0">
                <a:latin typeface="Arial" panose="020B0604020202020204" pitchFamily="34" charset="0"/>
              </a:rPr>
              <a:t>GIS</a:t>
            </a:r>
            <a:r>
              <a:rPr lang="zh-CN" altLang="en-US" sz="2000" smtClean="0">
                <a:latin typeface="Arial" panose="020B0604020202020204" pitchFamily="34" charset="0"/>
              </a:rPr>
              <a:t>数据一次性传输。服务器的任务很少，网络传输的负担轻。</a:t>
            </a:r>
            <a:endParaRPr lang="zh-CN" altLang="en-US" smtClean="0">
              <a:latin typeface="Arial" panose="020B060402020202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p>
        </p:txBody>
      </p:sp>
      <p:sp>
        <p:nvSpPr>
          <p:cNvPr id="730115" name="Rectangle 3"/>
          <p:cNvSpPr>
            <a:spLocks noGrp="1" noChangeArrowheads="1"/>
          </p:cNvSpPr>
          <p:nvPr>
            <p:ph idx="1"/>
          </p:nvPr>
        </p:nvSpPr>
        <p:spPr>
          <a:xfrm>
            <a:off x="754063" y="1557338"/>
            <a:ext cx="7681912" cy="4319587"/>
          </a:xfrm>
        </p:spPr>
        <p:txBody>
          <a:bodyPr/>
          <a:lstStyle/>
          <a:p>
            <a:pPr eaLnBrk="1" hangingPunct="1">
              <a:lnSpc>
                <a:spcPct val="140000"/>
              </a:lnSpc>
              <a:buClr>
                <a:srgbClr val="FF6699"/>
              </a:buClr>
              <a:buFont typeface="Wingdings" panose="05000000000000000000" pitchFamily="2" charset="2"/>
              <a:buChar char="Ø"/>
              <a:defRPr/>
            </a:pPr>
            <a:r>
              <a:rPr lang="en-US" altLang="zh-CN" sz="2400" dirty="0">
                <a:solidFill>
                  <a:schemeClr val="hlink"/>
                </a:solidFill>
                <a:latin typeface="+mn-ea"/>
              </a:rPr>
              <a:t>Plug-in</a:t>
            </a:r>
            <a:r>
              <a:rPr lang="zh-CN" altLang="en-US" sz="2400" dirty="0">
                <a:solidFill>
                  <a:schemeClr val="hlink"/>
                </a:solidFill>
                <a:latin typeface="+mn-ea"/>
              </a:rPr>
              <a:t>模式劣势</a:t>
            </a:r>
            <a:r>
              <a:rPr lang="zh-CN" altLang="en-US" sz="2400" dirty="0" smtClean="0">
                <a:solidFill>
                  <a:schemeClr val="hlink"/>
                </a:solidFill>
                <a:latin typeface="+mn-ea"/>
              </a:rPr>
              <a:t>：</a:t>
            </a:r>
          </a:p>
          <a:p>
            <a:pPr lvl="1" eaLnBrk="1" hangingPunct="1">
              <a:lnSpc>
                <a:spcPct val="140000"/>
              </a:lnSpc>
              <a:buClr>
                <a:srgbClr val="FF6699"/>
              </a:buClr>
              <a:buFont typeface="Wingdings" panose="05000000000000000000" pitchFamily="2" charset="2"/>
              <a:buChar char="Ø"/>
              <a:defRPr/>
            </a:pPr>
            <a:r>
              <a:rPr lang="en-US" altLang="zh-CN" sz="2000" dirty="0" smtClean="0">
                <a:latin typeface="+mn-ea"/>
              </a:rPr>
              <a:t>GIS Plug-in</a:t>
            </a:r>
            <a:r>
              <a:rPr lang="zh-CN" altLang="en-US" sz="2000" dirty="0" smtClean="0">
                <a:latin typeface="+mn-ea"/>
              </a:rPr>
              <a:t>与平台相关：对同一</a:t>
            </a:r>
            <a:r>
              <a:rPr lang="en-US" altLang="zh-CN" sz="2000" dirty="0" smtClean="0">
                <a:latin typeface="+mn-ea"/>
              </a:rPr>
              <a:t>GIS</a:t>
            </a:r>
            <a:r>
              <a:rPr lang="zh-CN" altLang="en-US" sz="2000" dirty="0" smtClean="0">
                <a:latin typeface="+mn-ea"/>
              </a:rPr>
              <a:t>数据，不同的操作系统如对</a:t>
            </a:r>
            <a:r>
              <a:rPr lang="en-US" altLang="zh-CN" sz="2000" dirty="0" smtClean="0">
                <a:latin typeface="+mn-ea"/>
              </a:rPr>
              <a:t>UNIX</a:t>
            </a:r>
            <a:r>
              <a:rPr lang="zh-CN" altLang="en-US" sz="2000" dirty="0" smtClean="0">
                <a:latin typeface="+mn-ea"/>
              </a:rPr>
              <a:t>，</a:t>
            </a:r>
            <a:r>
              <a:rPr lang="en-US" altLang="zh-CN" sz="2000" dirty="0" smtClean="0">
                <a:latin typeface="+mn-ea"/>
              </a:rPr>
              <a:t>Windows</a:t>
            </a:r>
            <a:r>
              <a:rPr lang="zh-CN" altLang="en-US" sz="2000" dirty="0" smtClean="0">
                <a:latin typeface="+mn-ea"/>
              </a:rPr>
              <a:t>，</a:t>
            </a:r>
            <a:r>
              <a:rPr lang="en-US" altLang="zh-CN" sz="2000" dirty="0" smtClean="0">
                <a:latin typeface="+mn-ea"/>
              </a:rPr>
              <a:t>Macintosh</a:t>
            </a:r>
            <a:r>
              <a:rPr lang="zh-CN" altLang="en-US" sz="2000" dirty="0" smtClean="0">
                <a:latin typeface="+mn-ea"/>
              </a:rPr>
              <a:t>而言，需要有各自不同的</a:t>
            </a:r>
            <a:r>
              <a:rPr lang="en-US" altLang="zh-CN" sz="2000" dirty="0" smtClean="0">
                <a:latin typeface="+mn-ea"/>
              </a:rPr>
              <a:t>GIS Plug-in</a:t>
            </a:r>
            <a:r>
              <a:rPr lang="zh-CN" altLang="en-US" sz="2000" dirty="0" smtClean="0">
                <a:latin typeface="+mn-ea"/>
              </a:rPr>
              <a:t>在其上使用。对于不同的</a:t>
            </a:r>
            <a:r>
              <a:rPr lang="en-US" altLang="zh-CN" sz="2000" dirty="0" smtClean="0">
                <a:latin typeface="+mn-ea"/>
              </a:rPr>
              <a:t>Web</a:t>
            </a:r>
            <a:r>
              <a:rPr lang="zh-CN" altLang="en-US" sz="2000" dirty="0" smtClean="0">
                <a:latin typeface="+mn-ea"/>
              </a:rPr>
              <a:t>浏览器，同样需要用相对应的</a:t>
            </a:r>
            <a:r>
              <a:rPr lang="en-US" altLang="zh-CN" sz="2000" dirty="0" smtClean="0">
                <a:latin typeface="+mn-ea"/>
              </a:rPr>
              <a:t>GIS Plug-in</a:t>
            </a:r>
            <a:r>
              <a:rPr lang="zh-CN" altLang="en-US" sz="2000" dirty="0" smtClean="0">
                <a:latin typeface="+mn-ea"/>
              </a:rPr>
              <a:t>。</a:t>
            </a:r>
          </a:p>
          <a:p>
            <a:pPr lvl="1" eaLnBrk="1" hangingPunct="1">
              <a:lnSpc>
                <a:spcPct val="140000"/>
              </a:lnSpc>
              <a:buClr>
                <a:srgbClr val="FF6699"/>
              </a:buClr>
              <a:buFont typeface="Wingdings" panose="05000000000000000000" pitchFamily="2" charset="2"/>
              <a:buChar char="Ø"/>
              <a:defRPr/>
            </a:pPr>
            <a:r>
              <a:rPr lang="en-US" altLang="zh-CN" sz="2000" dirty="0" smtClean="0">
                <a:latin typeface="+mn-ea"/>
              </a:rPr>
              <a:t>GIS Plug-in</a:t>
            </a:r>
            <a:r>
              <a:rPr lang="zh-CN" altLang="en-US" sz="2000" dirty="0" smtClean="0">
                <a:latin typeface="+mn-ea"/>
              </a:rPr>
              <a:t>与</a:t>
            </a:r>
            <a:r>
              <a:rPr lang="en-US" altLang="zh-CN" sz="2000" dirty="0" smtClean="0">
                <a:latin typeface="+mn-ea"/>
              </a:rPr>
              <a:t>GIS</a:t>
            </a:r>
            <a:r>
              <a:rPr lang="zh-CN" altLang="en-US" sz="2000" dirty="0" smtClean="0">
                <a:latin typeface="+mn-ea"/>
              </a:rPr>
              <a:t>数据类型相关：对</a:t>
            </a:r>
            <a:r>
              <a:rPr lang="en-US" altLang="zh-CN" sz="2000" dirty="0" smtClean="0">
                <a:latin typeface="+mn-ea"/>
              </a:rPr>
              <a:t>GIS</a:t>
            </a:r>
            <a:r>
              <a:rPr lang="zh-CN" altLang="en-US" sz="2000" dirty="0" smtClean="0">
                <a:latin typeface="+mn-ea"/>
              </a:rPr>
              <a:t>用户而言，使用的</a:t>
            </a:r>
            <a:r>
              <a:rPr lang="en-US" altLang="zh-CN" sz="2000" dirty="0" smtClean="0">
                <a:latin typeface="+mn-ea"/>
              </a:rPr>
              <a:t>GIS</a:t>
            </a:r>
            <a:r>
              <a:rPr lang="zh-CN" altLang="en-US" sz="2000" dirty="0" smtClean="0">
                <a:latin typeface="+mn-ea"/>
              </a:rPr>
              <a:t>数据类型是多种多样的，如</a:t>
            </a:r>
            <a:r>
              <a:rPr lang="en-US" altLang="zh-CN" sz="2000" dirty="0" err="1" smtClean="0">
                <a:latin typeface="+mn-ea"/>
              </a:rPr>
              <a:t>ArcInfo</a:t>
            </a:r>
            <a:r>
              <a:rPr lang="en-US" altLang="zh-CN" sz="2000" dirty="0" smtClean="0">
                <a:latin typeface="+mn-ea"/>
              </a:rPr>
              <a:t>, MapInfo</a:t>
            </a:r>
            <a:r>
              <a:rPr lang="zh-CN" altLang="en-US" sz="2000" dirty="0" smtClean="0">
                <a:latin typeface="+mn-ea"/>
              </a:rPr>
              <a:t>等</a:t>
            </a:r>
            <a:r>
              <a:rPr lang="en-US" altLang="zh-CN" sz="2000" dirty="0" smtClean="0">
                <a:latin typeface="+mn-ea"/>
              </a:rPr>
              <a:t>GIS</a:t>
            </a:r>
            <a:r>
              <a:rPr lang="zh-CN" altLang="en-US" sz="2000" dirty="0" smtClean="0">
                <a:latin typeface="+mn-ea"/>
              </a:rPr>
              <a:t>数据格式。对于不同的</a:t>
            </a:r>
            <a:r>
              <a:rPr lang="en-US" altLang="zh-CN" sz="2000" dirty="0" smtClean="0">
                <a:latin typeface="+mn-ea"/>
              </a:rPr>
              <a:t>GIS</a:t>
            </a:r>
            <a:r>
              <a:rPr lang="zh-CN" altLang="en-US" sz="2000" dirty="0" smtClean="0">
                <a:latin typeface="+mn-ea"/>
              </a:rPr>
              <a:t>数据类型，需要有相应的</a:t>
            </a:r>
            <a:r>
              <a:rPr lang="en-US" altLang="zh-CN" sz="2000" dirty="0" smtClean="0">
                <a:latin typeface="+mn-ea"/>
              </a:rPr>
              <a:t>GIS Plug-in</a:t>
            </a:r>
            <a:r>
              <a:rPr lang="zh-CN" altLang="en-US" sz="2000" dirty="0" smtClean="0">
                <a:latin typeface="+mn-ea"/>
              </a:rPr>
              <a:t>来支持。</a:t>
            </a:r>
            <a:endParaRPr lang="zh-CN" altLang="en-US" sz="1600" dirty="0" smtClean="0">
              <a:latin typeface="+mn-ea"/>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8"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p>
        </p:txBody>
      </p:sp>
      <p:sp>
        <p:nvSpPr>
          <p:cNvPr id="731139" name="Rectangle 3"/>
          <p:cNvSpPr>
            <a:spLocks noGrp="1" noChangeArrowheads="1"/>
          </p:cNvSpPr>
          <p:nvPr>
            <p:ph idx="1"/>
          </p:nvPr>
        </p:nvSpPr>
        <p:spPr>
          <a:xfrm>
            <a:off x="754063" y="1484313"/>
            <a:ext cx="7681912" cy="3816350"/>
          </a:xfrm>
        </p:spPr>
        <p:txBody>
          <a:bodyPr/>
          <a:lstStyle/>
          <a:p>
            <a:pPr eaLnBrk="1" hangingPunct="1">
              <a:lnSpc>
                <a:spcPct val="120000"/>
              </a:lnSpc>
              <a:buClr>
                <a:srgbClr val="FF6699"/>
              </a:buClr>
              <a:buFont typeface="Wingdings" panose="05000000000000000000" pitchFamily="2" charset="2"/>
              <a:buChar char="Ø"/>
              <a:defRPr/>
            </a:pPr>
            <a:r>
              <a:rPr lang="en-US" altLang="zh-CN" sz="2400" dirty="0">
                <a:solidFill>
                  <a:schemeClr val="hlink"/>
                </a:solidFill>
                <a:latin typeface="+mn-ea"/>
              </a:rPr>
              <a:t>Plug-in</a:t>
            </a:r>
            <a:r>
              <a:rPr lang="zh-CN" altLang="en-US" sz="2400" dirty="0">
                <a:solidFill>
                  <a:schemeClr val="hlink"/>
                </a:solidFill>
                <a:latin typeface="+mn-ea"/>
              </a:rPr>
              <a:t>模式劣势</a:t>
            </a:r>
            <a:r>
              <a:rPr lang="zh-CN" altLang="en-US" sz="2400" dirty="0" smtClean="0">
                <a:solidFill>
                  <a:schemeClr val="hlink"/>
                </a:solidFill>
                <a:latin typeface="+mn-ea"/>
              </a:rPr>
              <a:t>：</a:t>
            </a:r>
          </a:p>
          <a:p>
            <a:pPr lvl="1" eaLnBrk="1" hangingPunct="1">
              <a:lnSpc>
                <a:spcPct val="120000"/>
              </a:lnSpc>
              <a:buClr>
                <a:srgbClr val="FF6699"/>
              </a:buClr>
              <a:buFont typeface="Wingdings" panose="05000000000000000000" pitchFamily="2" charset="2"/>
              <a:buChar char="Ø"/>
              <a:defRPr/>
            </a:pPr>
            <a:r>
              <a:rPr lang="zh-CN" altLang="en-US" sz="2000" dirty="0" smtClean="0">
                <a:latin typeface="+mn-ea"/>
              </a:rPr>
              <a:t>需要事先安装：用户如想使用，必须下载安装</a:t>
            </a:r>
            <a:r>
              <a:rPr lang="en-US" altLang="zh-CN" sz="2000" dirty="0" smtClean="0">
                <a:latin typeface="+mn-ea"/>
              </a:rPr>
              <a:t>GIS Plug-in</a:t>
            </a:r>
            <a:r>
              <a:rPr lang="zh-CN" altLang="en-US" sz="2000" dirty="0" smtClean="0">
                <a:latin typeface="+mn-ea"/>
              </a:rPr>
              <a:t>程序。如果用户准备使用多种</a:t>
            </a:r>
            <a:r>
              <a:rPr lang="en-US" altLang="zh-CN" sz="2000" dirty="0" smtClean="0">
                <a:latin typeface="+mn-ea"/>
              </a:rPr>
              <a:t>GIS</a:t>
            </a:r>
            <a:r>
              <a:rPr lang="zh-CN" altLang="en-US" sz="2000" dirty="0" smtClean="0">
                <a:latin typeface="+mn-ea"/>
              </a:rPr>
              <a:t>数据类型，必须安装多个</a:t>
            </a:r>
            <a:r>
              <a:rPr lang="en-US" altLang="zh-CN" sz="2000" dirty="0" smtClean="0">
                <a:latin typeface="+mn-ea"/>
              </a:rPr>
              <a:t>GIS Plug-in</a:t>
            </a:r>
            <a:r>
              <a:rPr lang="zh-CN" altLang="en-US" sz="2000" dirty="0" smtClean="0">
                <a:latin typeface="+mn-ea"/>
              </a:rPr>
              <a:t>程序。 </a:t>
            </a:r>
            <a:r>
              <a:rPr lang="en-US" altLang="zh-CN" sz="2000" dirty="0" smtClean="0">
                <a:latin typeface="+mn-ea"/>
              </a:rPr>
              <a:t>GIS Plug-in</a:t>
            </a:r>
            <a:r>
              <a:rPr lang="zh-CN" altLang="en-US" sz="2000" dirty="0" smtClean="0">
                <a:latin typeface="+mn-ea"/>
              </a:rPr>
              <a:t>程序在客户机上的数量增多，势必对管理带来压力。同时</a:t>
            </a:r>
            <a:r>
              <a:rPr lang="en-US" altLang="zh-CN" sz="2000" dirty="0" smtClean="0">
                <a:latin typeface="+mn-ea"/>
              </a:rPr>
              <a:t>GIS Plug-in</a:t>
            </a:r>
            <a:r>
              <a:rPr lang="zh-CN" altLang="en-US" sz="2000" dirty="0" smtClean="0">
                <a:latin typeface="+mn-ea"/>
              </a:rPr>
              <a:t>程序占有客户机磁盘空间。</a:t>
            </a:r>
          </a:p>
          <a:p>
            <a:pPr lvl="1" eaLnBrk="1" hangingPunct="1">
              <a:lnSpc>
                <a:spcPct val="120000"/>
              </a:lnSpc>
              <a:buClr>
                <a:srgbClr val="FF6699"/>
              </a:buClr>
              <a:buFont typeface="Wingdings" panose="05000000000000000000" pitchFamily="2" charset="2"/>
              <a:buChar char="Ø"/>
              <a:defRPr/>
            </a:pPr>
            <a:r>
              <a:rPr lang="zh-CN" altLang="en-US" sz="2000" dirty="0" smtClean="0">
                <a:latin typeface="+mn-ea"/>
              </a:rPr>
              <a:t>更新困难：当</a:t>
            </a:r>
            <a:r>
              <a:rPr lang="en-US" altLang="zh-CN" sz="2000" dirty="0" smtClean="0">
                <a:latin typeface="+mn-ea"/>
              </a:rPr>
              <a:t>GIS Plug-in</a:t>
            </a:r>
            <a:r>
              <a:rPr lang="zh-CN" altLang="en-US" sz="2000" dirty="0" smtClean="0">
                <a:latin typeface="+mn-ea"/>
              </a:rPr>
              <a:t>程序提供者已经将</a:t>
            </a:r>
            <a:r>
              <a:rPr lang="en-US" altLang="zh-CN" sz="2000" dirty="0" smtClean="0">
                <a:latin typeface="+mn-ea"/>
              </a:rPr>
              <a:t>GIS Plug-in</a:t>
            </a:r>
            <a:r>
              <a:rPr lang="zh-CN" altLang="en-US" sz="2000" dirty="0" smtClean="0">
                <a:latin typeface="+mn-ea"/>
              </a:rPr>
              <a:t>升级了，须通告用户进行软件升级。升级时，需要重新下载安装。</a:t>
            </a:r>
          </a:p>
          <a:p>
            <a:pPr lvl="1" eaLnBrk="1" hangingPunct="1">
              <a:lnSpc>
                <a:spcPct val="120000"/>
              </a:lnSpc>
              <a:buClr>
                <a:srgbClr val="FF6699"/>
              </a:buClr>
              <a:buFont typeface="Wingdings" panose="05000000000000000000" pitchFamily="2" charset="2"/>
              <a:buChar char="Ø"/>
              <a:defRPr/>
            </a:pPr>
            <a:r>
              <a:rPr lang="zh-CN" altLang="en-US" sz="2000" dirty="0" smtClean="0">
                <a:latin typeface="+mn-ea"/>
              </a:rPr>
              <a:t>使用已有的</a:t>
            </a:r>
            <a:r>
              <a:rPr lang="en-US" altLang="zh-CN" sz="2000" dirty="0" smtClean="0">
                <a:latin typeface="+mn-ea"/>
              </a:rPr>
              <a:t>GIS</a:t>
            </a:r>
            <a:r>
              <a:rPr lang="zh-CN" altLang="en-US" sz="2000" dirty="0" smtClean="0">
                <a:latin typeface="+mn-ea"/>
              </a:rPr>
              <a:t>操作分析资源的能力弱，处理大型的</a:t>
            </a:r>
            <a:r>
              <a:rPr lang="en-US" altLang="zh-CN" sz="2000" dirty="0" smtClean="0">
                <a:latin typeface="+mn-ea"/>
              </a:rPr>
              <a:t>GIS</a:t>
            </a:r>
            <a:r>
              <a:rPr lang="zh-CN" altLang="en-US" sz="2000" dirty="0" smtClean="0">
                <a:latin typeface="+mn-ea"/>
              </a:rPr>
              <a:t>分析能力有限。</a:t>
            </a:r>
            <a:endParaRPr lang="zh-CN" altLang="en-US" sz="1600" dirty="0" smtClean="0">
              <a:latin typeface="+mn-ea"/>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2163" name="Rectangle 3"/>
          <p:cNvSpPr>
            <a:spLocks noGrp="1" noChangeArrowheads="1"/>
          </p:cNvSpPr>
          <p:nvPr>
            <p:ph idx="1"/>
          </p:nvPr>
        </p:nvSpPr>
        <p:spPr>
          <a:xfrm>
            <a:off x="611188" y="1412875"/>
            <a:ext cx="7993062" cy="4608513"/>
          </a:xfrm>
        </p:spPr>
        <p:txBody>
          <a:bodyPr/>
          <a:lstStyle/>
          <a:p>
            <a:pPr marL="0" indent="0" eaLnBrk="1" hangingPunct="1">
              <a:buClr>
                <a:srgbClr val="FF6699"/>
              </a:buClr>
              <a:buFont typeface="Calibri" panose="020F0502020204030204" pitchFamily="34" charset="0"/>
              <a:buNone/>
              <a:defRPr/>
            </a:pPr>
            <a:r>
              <a:rPr lang="en-US" altLang="zh-CN" dirty="0">
                <a:latin typeface="+mn-ea"/>
              </a:rPr>
              <a:t>GIS ActiveX</a:t>
            </a:r>
            <a:endParaRPr lang="en-US" altLang="zh-CN" dirty="0" smtClean="0">
              <a:latin typeface="+mn-ea"/>
            </a:endParaRPr>
          </a:p>
          <a:p>
            <a:pPr eaLnBrk="1" hangingPunct="1">
              <a:buClr>
                <a:srgbClr val="FF6699"/>
              </a:buClr>
              <a:buFont typeface="Wingdings" panose="05000000000000000000" pitchFamily="2" charset="2"/>
              <a:buChar char="Ø"/>
              <a:defRPr/>
            </a:pPr>
            <a:r>
              <a:rPr lang="en-US" altLang="zh-CN" dirty="0" smtClean="0">
                <a:latin typeface="+mn-ea"/>
              </a:rPr>
              <a:t>ActiveX</a:t>
            </a:r>
            <a:r>
              <a:rPr lang="zh-CN" altLang="en-US" dirty="0" smtClean="0">
                <a:latin typeface="+mn-ea"/>
              </a:rPr>
              <a:t>是</a:t>
            </a:r>
            <a:r>
              <a:rPr lang="en-US" altLang="zh-CN" dirty="0" smtClean="0">
                <a:latin typeface="+mn-ea"/>
              </a:rPr>
              <a:t>Microsoft</a:t>
            </a:r>
            <a:r>
              <a:rPr lang="zh-CN" altLang="en-US" dirty="0" smtClean="0">
                <a:latin typeface="+mn-ea"/>
              </a:rPr>
              <a:t>为适应互联网而发展的标准。</a:t>
            </a:r>
            <a:r>
              <a:rPr lang="en-US" altLang="zh-CN" dirty="0" smtClean="0">
                <a:latin typeface="+mn-ea"/>
              </a:rPr>
              <a:t>ActiveX</a:t>
            </a:r>
            <a:r>
              <a:rPr lang="zh-CN" altLang="en-US" dirty="0" smtClean="0">
                <a:latin typeface="+mn-ea"/>
              </a:rPr>
              <a:t>是建立在</a:t>
            </a:r>
            <a:r>
              <a:rPr lang="en-US" altLang="zh-CN" dirty="0" smtClean="0">
                <a:latin typeface="+mn-ea"/>
              </a:rPr>
              <a:t>OLE(Object Linking and Embedding)</a:t>
            </a:r>
            <a:r>
              <a:rPr lang="zh-CN" altLang="en-US" dirty="0" smtClean="0">
                <a:latin typeface="+mn-ea"/>
              </a:rPr>
              <a:t>标准之上，为扩展</a:t>
            </a:r>
            <a:r>
              <a:rPr lang="en-US" altLang="zh-CN" dirty="0" smtClean="0">
                <a:latin typeface="+mn-ea"/>
              </a:rPr>
              <a:t>Microsoft Web</a:t>
            </a:r>
            <a:r>
              <a:rPr lang="zh-CN" altLang="en-US" dirty="0" smtClean="0">
                <a:latin typeface="+mn-ea"/>
              </a:rPr>
              <a:t>浏览器</a:t>
            </a:r>
            <a:r>
              <a:rPr lang="en-US" altLang="zh-CN" dirty="0" smtClean="0">
                <a:latin typeface="+mn-ea"/>
              </a:rPr>
              <a:t>Internet Explorer</a:t>
            </a:r>
            <a:r>
              <a:rPr lang="zh-CN" altLang="en-US" dirty="0" smtClean="0">
                <a:latin typeface="+mn-ea"/>
              </a:rPr>
              <a:t>功能而提供的公共框架。</a:t>
            </a:r>
            <a:r>
              <a:rPr lang="en-US" altLang="zh-CN" dirty="0" smtClean="0">
                <a:latin typeface="+mn-ea"/>
              </a:rPr>
              <a:t>ActiveX</a:t>
            </a:r>
            <a:r>
              <a:rPr lang="zh-CN" altLang="en-US" dirty="0" smtClean="0">
                <a:latin typeface="+mn-ea"/>
              </a:rPr>
              <a:t>控件是用于完成具体任务和信息通讯的软件模块。</a:t>
            </a:r>
            <a:r>
              <a:rPr lang="en-US" altLang="zh-CN" dirty="0" smtClean="0">
                <a:latin typeface="+mn-ea"/>
              </a:rPr>
              <a:t>GIS ActiveX</a:t>
            </a:r>
            <a:r>
              <a:rPr lang="zh-CN" altLang="en-US" dirty="0" smtClean="0">
                <a:latin typeface="+mn-ea"/>
              </a:rPr>
              <a:t>控件用于处理</a:t>
            </a:r>
            <a:r>
              <a:rPr lang="en-US" altLang="zh-CN" dirty="0" smtClean="0">
                <a:latin typeface="+mn-ea"/>
              </a:rPr>
              <a:t>GIS</a:t>
            </a:r>
            <a:r>
              <a:rPr lang="zh-CN" altLang="en-US" dirty="0" smtClean="0">
                <a:latin typeface="+mn-ea"/>
              </a:rPr>
              <a:t>数据和完成</a:t>
            </a:r>
            <a:r>
              <a:rPr lang="en-US" altLang="zh-CN" dirty="0" smtClean="0">
                <a:latin typeface="+mn-ea"/>
              </a:rPr>
              <a:t>GIS</a:t>
            </a:r>
            <a:r>
              <a:rPr lang="zh-CN" altLang="en-US" dirty="0" smtClean="0">
                <a:latin typeface="+mn-ea"/>
              </a:rPr>
              <a:t>分析。</a:t>
            </a:r>
          </a:p>
          <a:p>
            <a:pPr eaLnBrk="1" hangingPunct="1">
              <a:buClr>
                <a:srgbClr val="FF6699"/>
              </a:buClr>
              <a:buFont typeface="Wingdings" panose="05000000000000000000" pitchFamily="2" charset="2"/>
              <a:buChar char="Ø"/>
              <a:defRPr/>
            </a:pPr>
            <a:r>
              <a:rPr lang="en-US" altLang="zh-CN" dirty="0" smtClean="0">
                <a:latin typeface="+mn-ea"/>
              </a:rPr>
              <a:t>ActiveX</a:t>
            </a:r>
            <a:r>
              <a:rPr lang="zh-CN" altLang="en-US" dirty="0" smtClean="0">
                <a:latin typeface="+mn-ea"/>
              </a:rPr>
              <a:t>控件和</a:t>
            </a:r>
            <a:r>
              <a:rPr lang="en-US" altLang="zh-CN" dirty="0" smtClean="0">
                <a:latin typeface="+mn-ea"/>
              </a:rPr>
              <a:t>Plug-in</a:t>
            </a:r>
            <a:r>
              <a:rPr lang="zh-CN" altLang="en-US" dirty="0" smtClean="0">
                <a:latin typeface="+mn-ea"/>
              </a:rPr>
              <a:t>非常相似，是为了扩展</a:t>
            </a:r>
            <a:r>
              <a:rPr lang="en-US" altLang="zh-CN" dirty="0" smtClean="0">
                <a:latin typeface="+mn-ea"/>
              </a:rPr>
              <a:t>Web</a:t>
            </a:r>
            <a:r>
              <a:rPr lang="zh-CN" altLang="en-US" dirty="0" smtClean="0">
                <a:latin typeface="+mn-ea"/>
              </a:rPr>
              <a:t>浏览器的动态模块。所不同的是，</a:t>
            </a:r>
            <a:r>
              <a:rPr lang="en-US" altLang="zh-CN" dirty="0" smtClean="0">
                <a:latin typeface="+mn-ea"/>
              </a:rPr>
              <a:t>ActiveX</a:t>
            </a:r>
            <a:r>
              <a:rPr lang="zh-CN" altLang="en-US" dirty="0" smtClean="0">
                <a:latin typeface="+mn-ea"/>
              </a:rPr>
              <a:t>能被支持</a:t>
            </a:r>
            <a:r>
              <a:rPr lang="en-US" altLang="zh-CN" dirty="0" smtClean="0">
                <a:latin typeface="+mn-ea"/>
              </a:rPr>
              <a:t>OLE</a:t>
            </a:r>
            <a:r>
              <a:rPr lang="zh-CN" altLang="en-US" dirty="0" smtClean="0">
                <a:latin typeface="+mn-ea"/>
              </a:rPr>
              <a:t>标准的任何程序语言或应用系统所使用。相反，</a:t>
            </a:r>
            <a:r>
              <a:rPr lang="en-US" altLang="zh-CN" dirty="0" smtClean="0">
                <a:latin typeface="+mn-ea"/>
              </a:rPr>
              <a:t>Plug-in</a:t>
            </a:r>
            <a:r>
              <a:rPr lang="zh-CN" altLang="en-US" dirty="0" smtClean="0">
                <a:latin typeface="+mn-ea"/>
              </a:rPr>
              <a:t>只能在某一具体的浏览器中使用。</a:t>
            </a:r>
          </a:p>
          <a:p>
            <a:pPr eaLnBrk="1" hangingPunct="1">
              <a:buClr>
                <a:srgbClr val="FF6699"/>
              </a:buClr>
              <a:buFont typeface="Wingdings" panose="05000000000000000000" pitchFamily="2" charset="2"/>
              <a:buChar char="Ø"/>
              <a:defRPr/>
            </a:pPr>
            <a:r>
              <a:rPr lang="zh-CN" altLang="en-US" dirty="0" smtClean="0">
                <a:latin typeface="+mn-ea"/>
              </a:rPr>
              <a:t>基于</a:t>
            </a:r>
            <a:r>
              <a:rPr lang="en-US" altLang="zh-CN" dirty="0" smtClean="0">
                <a:latin typeface="+mn-ea"/>
              </a:rPr>
              <a:t>GIS ActiveX</a:t>
            </a:r>
            <a:r>
              <a:rPr lang="zh-CN" altLang="en-US" dirty="0" smtClean="0">
                <a:latin typeface="+mn-ea"/>
              </a:rPr>
              <a:t>控件的互联网地理信息系统是依赖</a:t>
            </a:r>
            <a:r>
              <a:rPr lang="en-US" altLang="zh-CN" dirty="0" smtClean="0">
                <a:latin typeface="+mn-ea"/>
              </a:rPr>
              <a:t>GIS ActiveX</a:t>
            </a:r>
            <a:r>
              <a:rPr lang="zh-CN" altLang="en-US" dirty="0" smtClean="0">
                <a:latin typeface="+mn-ea"/>
              </a:rPr>
              <a:t>来完成</a:t>
            </a:r>
            <a:r>
              <a:rPr lang="en-US" altLang="zh-CN" dirty="0" smtClean="0">
                <a:latin typeface="+mn-ea"/>
              </a:rPr>
              <a:t>GIS</a:t>
            </a:r>
            <a:r>
              <a:rPr lang="zh-CN" altLang="en-US" dirty="0" smtClean="0">
                <a:latin typeface="+mn-ea"/>
              </a:rPr>
              <a:t>数据的处理和显示。</a:t>
            </a:r>
            <a:r>
              <a:rPr lang="en-US" altLang="zh-CN" dirty="0" smtClean="0">
                <a:latin typeface="+mn-ea"/>
              </a:rPr>
              <a:t>GIS ActiveX</a:t>
            </a:r>
            <a:r>
              <a:rPr lang="zh-CN" altLang="en-US" dirty="0" smtClean="0">
                <a:latin typeface="+mn-ea"/>
              </a:rPr>
              <a:t>控件与</a:t>
            </a:r>
            <a:r>
              <a:rPr lang="en-US" altLang="zh-CN" dirty="0" smtClean="0">
                <a:latin typeface="+mn-ea"/>
              </a:rPr>
              <a:t>Web</a:t>
            </a:r>
            <a:r>
              <a:rPr lang="zh-CN" altLang="en-US" dirty="0" smtClean="0">
                <a:latin typeface="+mn-ea"/>
              </a:rPr>
              <a:t>浏览器灵活无缝结合在一起。在通常情况下，</a:t>
            </a:r>
            <a:r>
              <a:rPr lang="en-US" altLang="zh-CN" dirty="0" smtClean="0">
                <a:latin typeface="+mn-ea"/>
              </a:rPr>
              <a:t>GIS ActiveX</a:t>
            </a:r>
            <a:r>
              <a:rPr lang="zh-CN" altLang="en-US" dirty="0" smtClean="0">
                <a:latin typeface="+mn-ea"/>
              </a:rPr>
              <a:t>控件包容在</a:t>
            </a:r>
            <a:r>
              <a:rPr lang="en-US" altLang="zh-CN" dirty="0" smtClean="0">
                <a:latin typeface="+mn-ea"/>
              </a:rPr>
              <a:t>HTML</a:t>
            </a:r>
            <a:r>
              <a:rPr lang="zh-CN" altLang="en-US" dirty="0" smtClean="0">
                <a:latin typeface="+mn-ea"/>
              </a:rPr>
              <a:t>代码中，并通过</a:t>
            </a:r>
            <a:r>
              <a:rPr lang="en-US" altLang="zh-CN" dirty="0" smtClean="0">
                <a:latin typeface="+mn-ea"/>
              </a:rPr>
              <a:t>&lt;OBJECT&gt;</a:t>
            </a:r>
            <a:r>
              <a:rPr lang="zh-CN" altLang="en-US" dirty="0" smtClean="0">
                <a:latin typeface="+mn-ea"/>
              </a:rPr>
              <a:t>参考标签来获取。</a:t>
            </a:r>
            <a:endParaRPr lang="zh-CN" altLang="en-US" sz="2400" dirty="0" smtClean="0">
              <a:latin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3187" name="Rectangle 3"/>
          <p:cNvSpPr>
            <a:spLocks noGrp="1" noChangeArrowheads="1"/>
          </p:cNvSpPr>
          <p:nvPr>
            <p:ph idx="1"/>
          </p:nvPr>
        </p:nvSpPr>
        <p:spPr>
          <a:xfrm>
            <a:off x="684213" y="1412875"/>
            <a:ext cx="8351837" cy="5256213"/>
          </a:xfrm>
        </p:spPr>
        <p:txBody>
          <a:bodyPr/>
          <a:lstStyle/>
          <a:p>
            <a:pPr eaLnBrk="1" hangingPunct="1">
              <a:lnSpc>
                <a:spcPct val="110000"/>
              </a:lnSpc>
              <a:buClr>
                <a:srgbClr val="FF6699"/>
              </a:buClr>
              <a:buFont typeface="Wingdings" panose="05000000000000000000" pitchFamily="2" charset="2"/>
              <a:buChar char="Ø"/>
              <a:defRPr/>
            </a:pPr>
            <a:r>
              <a:rPr lang="en-US" altLang="zh-CN" sz="2400" dirty="0">
                <a:solidFill>
                  <a:schemeClr val="hlink"/>
                </a:solidFill>
                <a:latin typeface="+mn-ea"/>
              </a:rPr>
              <a:t>GIS ActiveX</a:t>
            </a:r>
            <a:r>
              <a:rPr lang="zh-CN" altLang="en-US" sz="2400" dirty="0" smtClean="0">
                <a:solidFill>
                  <a:schemeClr val="hlink"/>
                </a:solidFill>
                <a:latin typeface="+mn-ea"/>
              </a:rPr>
              <a:t>工作原理：</a:t>
            </a:r>
          </a:p>
          <a:p>
            <a:pPr lvl="1" eaLnBrk="1" hangingPunct="1">
              <a:lnSpc>
                <a:spcPct val="110000"/>
              </a:lnSpc>
              <a:buClr>
                <a:srgbClr val="FF6699"/>
              </a:buClr>
              <a:buFont typeface="Wingdings" panose="05000000000000000000" pitchFamily="2" charset="2"/>
              <a:buChar char="Ø"/>
              <a:defRPr/>
            </a:pPr>
            <a:r>
              <a:rPr lang="en-US" altLang="zh-CN" sz="2400" dirty="0" smtClean="0">
                <a:latin typeface="+mn-ea"/>
              </a:rPr>
              <a:t>Web</a:t>
            </a:r>
            <a:r>
              <a:rPr lang="zh-CN" altLang="en-US" sz="2400" dirty="0" smtClean="0">
                <a:latin typeface="+mn-ea"/>
              </a:rPr>
              <a:t>浏览器发出</a:t>
            </a:r>
            <a:r>
              <a:rPr lang="en-US" altLang="zh-CN" sz="2400" dirty="0" smtClean="0">
                <a:latin typeface="+mn-ea"/>
              </a:rPr>
              <a:t>GIS</a:t>
            </a:r>
            <a:r>
              <a:rPr lang="zh-CN" altLang="en-US" sz="2400" dirty="0" smtClean="0">
                <a:latin typeface="+mn-ea"/>
              </a:rPr>
              <a:t>数据显示操作请求；</a:t>
            </a:r>
          </a:p>
          <a:p>
            <a:pPr lvl="1" eaLnBrk="1" hangingPunct="1">
              <a:lnSpc>
                <a:spcPct val="110000"/>
              </a:lnSpc>
              <a:buClr>
                <a:srgbClr val="FF6699"/>
              </a:buClr>
              <a:buFont typeface="Wingdings" panose="05000000000000000000" pitchFamily="2" charset="2"/>
              <a:buChar char="Ø"/>
              <a:defRPr/>
            </a:pPr>
            <a:r>
              <a:rPr lang="en-US" altLang="zh-CN" sz="2400" dirty="0" smtClean="0">
                <a:latin typeface="+mn-ea"/>
              </a:rPr>
              <a:t>Web</a:t>
            </a:r>
            <a:r>
              <a:rPr lang="zh-CN" altLang="en-US" sz="2400" dirty="0" smtClean="0">
                <a:latin typeface="+mn-ea"/>
              </a:rPr>
              <a:t>服务器接受到用户的请求，进行处理，并将用户所要的</a:t>
            </a:r>
            <a:r>
              <a:rPr lang="en-US" altLang="zh-CN" sz="2400" dirty="0" smtClean="0">
                <a:latin typeface="+mn-ea"/>
              </a:rPr>
              <a:t>GIS</a:t>
            </a:r>
            <a:r>
              <a:rPr lang="zh-CN" altLang="en-US" sz="2400" dirty="0" smtClean="0">
                <a:latin typeface="+mn-ea"/>
              </a:rPr>
              <a:t>数据和</a:t>
            </a:r>
            <a:r>
              <a:rPr lang="en-US" altLang="zh-CN" sz="2400" dirty="0" smtClean="0">
                <a:latin typeface="+mn-ea"/>
              </a:rPr>
              <a:t>GIS ActiveX</a:t>
            </a:r>
            <a:r>
              <a:rPr lang="zh-CN" altLang="en-US" sz="2400" dirty="0" smtClean="0">
                <a:latin typeface="+mn-ea"/>
              </a:rPr>
              <a:t>控件传送给</a:t>
            </a:r>
            <a:r>
              <a:rPr lang="en-US" altLang="zh-CN" sz="2400" dirty="0" smtClean="0">
                <a:latin typeface="+mn-ea"/>
              </a:rPr>
              <a:t>Web</a:t>
            </a:r>
            <a:r>
              <a:rPr lang="zh-CN" altLang="en-US" sz="2400" dirty="0" smtClean="0">
                <a:latin typeface="+mn-ea"/>
              </a:rPr>
              <a:t>浏览器；</a:t>
            </a:r>
          </a:p>
          <a:p>
            <a:pPr lvl="1" eaLnBrk="1" hangingPunct="1">
              <a:lnSpc>
                <a:spcPct val="110000"/>
              </a:lnSpc>
              <a:buClr>
                <a:srgbClr val="FF6699"/>
              </a:buClr>
              <a:buFont typeface="Wingdings" panose="05000000000000000000" pitchFamily="2" charset="2"/>
              <a:buChar char="Ø"/>
              <a:defRPr/>
            </a:pPr>
            <a:r>
              <a:rPr lang="zh-CN" altLang="en-US" sz="2400" dirty="0" smtClean="0">
                <a:latin typeface="+mn-ea"/>
              </a:rPr>
              <a:t>客户机端接受到</a:t>
            </a:r>
            <a:r>
              <a:rPr lang="en-US" altLang="zh-CN" sz="2400" dirty="0" smtClean="0">
                <a:latin typeface="+mn-ea"/>
              </a:rPr>
              <a:t>Web</a:t>
            </a:r>
            <a:r>
              <a:rPr lang="zh-CN" altLang="en-US" sz="2400" dirty="0" smtClean="0">
                <a:latin typeface="+mn-ea"/>
              </a:rPr>
              <a:t>服务器传来的</a:t>
            </a:r>
            <a:r>
              <a:rPr lang="en-US" altLang="zh-CN" sz="2400" dirty="0" smtClean="0">
                <a:latin typeface="+mn-ea"/>
              </a:rPr>
              <a:t>GIS</a:t>
            </a:r>
            <a:r>
              <a:rPr lang="zh-CN" altLang="en-US" sz="2400" dirty="0" smtClean="0">
                <a:latin typeface="+mn-ea"/>
              </a:rPr>
              <a:t>数据和</a:t>
            </a:r>
            <a:r>
              <a:rPr lang="en-US" altLang="zh-CN" sz="2400" dirty="0" smtClean="0">
                <a:latin typeface="+mn-ea"/>
              </a:rPr>
              <a:t>GIS ActiveX</a:t>
            </a:r>
            <a:r>
              <a:rPr lang="zh-CN" altLang="en-US" sz="2400" dirty="0" smtClean="0">
                <a:latin typeface="+mn-ea"/>
              </a:rPr>
              <a:t>控件，启动</a:t>
            </a:r>
            <a:r>
              <a:rPr lang="en-US" altLang="zh-CN" sz="2400" dirty="0" smtClean="0">
                <a:latin typeface="+mn-ea"/>
              </a:rPr>
              <a:t>GIS ActiveX</a:t>
            </a:r>
            <a:r>
              <a:rPr lang="zh-CN" altLang="en-US" sz="2400" dirty="0" smtClean="0">
                <a:latin typeface="+mn-ea"/>
              </a:rPr>
              <a:t>控件，对</a:t>
            </a:r>
            <a:r>
              <a:rPr lang="en-US" altLang="zh-CN" sz="2400" dirty="0" smtClean="0">
                <a:latin typeface="+mn-ea"/>
              </a:rPr>
              <a:t>GIS</a:t>
            </a:r>
            <a:r>
              <a:rPr lang="zh-CN" altLang="en-US" sz="2400" dirty="0" smtClean="0">
                <a:latin typeface="+mn-ea"/>
              </a:rPr>
              <a:t>数据进行处理，完成</a:t>
            </a:r>
            <a:r>
              <a:rPr lang="en-US" altLang="zh-CN" sz="2400" dirty="0" smtClean="0">
                <a:latin typeface="+mn-ea"/>
              </a:rPr>
              <a:t>GIS</a:t>
            </a:r>
            <a:r>
              <a:rPr lang="zh-CN" altLang="en-US" sz="2400" dirty="0" smtClean="0">
                <a:latin typeface="+mn-ea"/>
              </a:rPr>
              <a:t>操作。</a:t>
            </a:r>
          </a:p>
        </p:txBody>
      </p:sp>
      <p:grpSp>
        <p:nvGrpSpPr>
          <p:cNvPr id="46084" name="Group 4"/>
          <p:cNvGrpSpPr>
            <a:grpSpLocks/>
          </p:cNvGrpSpPr>
          <p:nvPr/>
        </p:nvGrpSpPr>
        <p:grpSpPr bwMode="auto">
          <a:xfrm>
            <a:off x="1763713" y="4652963"/>
            <a:ext cx="6121400" cy="1727200"/>
            <a:chOff x="1746" y="3294"/>
            <a:chExt cx="2139" cy="569"/>
          </a:xfrm>
        </p:grpSpPr>
        <p:sp>
          <p:nvSpPr>
            <p:cNvPr id="46085" name="Rectangle 5"/>
            <p:cNvSpPr>
              <a:spLocks noChangeArrowheads="1"/>
            </p:cNvSpPr>
            <p:nvPr/>
          </p:nvSpPr>
          <p:spPr bwMode="auto">
            <a:xfrm>
              <a:off x="2516" y="3462"/>
              <a:ext cx="4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30000"/>
                </a:lnSpc>
              </a:pPr>
              <a:r>
                <a:rPr kumimoji="1" lang="en-US" altLang="zh-CN" sz="1400" b="1">
                  <a:solidFill>
                    <a:srgbClr val="000000"/>
                  </a:solidFill>
                  <a:latin typeface="Times New Roman" panose="02020603050405020304" pitchFamily="18" charset="0"/>
                </a:rPr>
                <a:t>GIS</a:t>
              </a:r>
              <a:r>
                <a:rPr kumimoji="1" lang="zh-CN" altLang="en-US" sz="1400" b="1">
                  <a:solidFill>
                    <a:srgbClr val="000000"/>
                  </a:solidFill>
                  <a:latin typeface="Times New Roman" panose="02020603050405020304" pitchFamily="18" charset="0"/>
                </a:rPr>
                <a:t>数据</a:t>
              </a:r>
              <a:r>
                <a:rPr kumimoji="1" lang="zh-CN" altLang="en-US" sz="1400" b="1">
                  <a:solidFill>
                    <a:srgbClr val="000000"/>
                  </a:solidFill>
                  <a:latin typeface="宋体" panose="02010600030101010101" pitchFamily="2" charset="-122"/>
                </a:rPr>
                <a:t>请求</a:t>
              </a:r>
            </a:p>
            <a:p>
              <a:pPr algn="ctr" eaLnBrk="1" hangingPunct="1">
                <a:lnSpc>
                  <a:spcPct val="130000"/>
                </a:lnSpc>
                <a:spcBef>
                  <a:spcPts val="300"/>
                </a:spcBef>
              </a:pPr>
              <a:r>
                <a:rPr kumimoji="1" lang="en-US" altLang="zh-CN" sz="1400" b="1">
                  <a:latin typeface="Times New Roman" panose="02020603050405020304" pitchFamily="18" charset="0"/>
                </a:rPr>
                <a:t>GISActiveX</a:t>
              </a:r>
              <a:r>
                <a:rPr kumimoji="1" lang="zh-CN" altLang="en-US" sz="1400" b="1">
                  <a:latin typeface="Times New Roman" panose="02020603050405020304" pitchFamily="18" charset="0"/>
                </a:rPr>
                <a:t>以及</a:t>
              </a:r>
            </a:p>
            <a:p>
              <a:pPr algn="ctr" eaLnBrk="1" hangingPunct="1">
                <a:lnSpc>
                  <a:spcPct val="130000"/>
                </a:lnSpc>
              </a:pPr>
              <a:r>
                <a:rPr kumimoji="1" lang="zh-CN" altLang="en-US" sz="1400" b="1">
                  <a:latin typeface="Times New Roman" panose="02020603050405020304" pitchFamily="18" charset="0"/>
                </a:rPr>
                <a:t>数据文件</a:t>
              </a:r>
              <a:endParaRPr kumimoji="1" lang="zh-CN" altLang="en-US" sz="4800" b="1">
                <a:latin typeface="Tahoma" panose="020B0604030504040204" pitchFamily="34" charset="0"/>
              </a:endParaRPr>
            </a:p>
          </p:txBody>
        </p:sp>
        <p:sp>
          <p:nvSpPr>
            <p:cNvPr id="46086" name="Line 6"/>
            <p:cNvSpPr>
              <a:spLocks noChangeShapeType="1"/>
            </p:cNvSpPr>
            <p:nvPr/>
          </p:nvSpPr>
          <p:spPr bwMode="auto">
            <a:xfrm>
              <a:off x="2471" y="3588"/>
              <a:ext cx="997"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6087" name="AutoShape 7"/>
            <p:cNvSpPr>
              <a:spLocks noChangeArrowheads="1"/>
            </p:cNvSpPr>
            <p:nvPr/>
          </p:nvSpPr>
          <p:spPr bwMode="auto">
            <a:xfrm>
              <a:off x="3474" y="3401"/>
              <a:ext cx="411" cy="360"/>
            </a:xfrm>
            <a:prstGeom prst="roundRect">
              <a:avLst>
                <a:gd name="adj" fmla="val 16667"/>
              </a:avLst>
            </a:prstGeom>
            <a:solidFill>
              <a:srgbClr val="FFFFFF"/>
            </a:solidFill>
            <a:ln w="9525">
              <a:solidFill>
                <a:srgbClr val="000000"/>
              </a:solidFill>
              <a:round/>
              <a:headEnd/>
              <a:tailEnd/>
            </a:ln>
          </p:spPr>
          <p:txBody>
            <a:bodyPr lIns="0" tIns="10800" rIns="0" bIns="1080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30000"/>
                </a:lnSpc>
                <a:spcBef>
                  <a:spcPts val="300"/>
                </a:spcBef>
              </a:pPr>
              <a:r>
                <a:rPr kumimoji="1" lang="zh-CN" altLang="en-US" sz="1400" b="1">
                  <a:solidFill>
                    <a:srgbClr val="000000"/>
                  </a:solidFill>
                  <a:latin typeface="宋体" panose="02010600030101010101" pitchFamily="2" charset="-122"/>
                </a:rPr>
                <a:t>服务器端</a:t>
              </a:r>
              <a:endParaRPr kumimoji="1" lang="zh-CN" altLang="en-US" sz="1400" b="1">
                <a:latin typeface="Times New Roman" panose="02020603050405020304" pitchFamily="18" charset="0"/>
              </a:endParaRPr>
            </a:p>
            <a:p>
              <a:pPr algn="ctr" eaLnBrk="1" hangingPunct="1">
                <a:lnSpc>
                  <a:spcPct val="130000"/>
                </a:lnSpc>
                <a:spcBef>
                  <a:spcPts val="300"/>
                </a:spcBef>
              </a:pPr>
              <a:r>
                <a:rPr kumimoji="1" lang="en-US" altLang="zh-CN" sz="1400" b="1">
                  <a:solidFill>
                    <a:srgbClr val="000000"/>
                  </a:solidFill>
                  <a:latin typeface="宋体" panose="02010600030101010101" pitchFamily="2" charset="-122"/>
                </a:rPr>
                <a:t>(</a:t>
              </a:r>
              <a:r>
                <a:rPr kumimoji="1" lang="en-US" altLang="zh-CN" sz="1400" b="1">
                  <a:solidFill>
                    <a:srgbClr val="000000"/>
                  </a:solidFill>
                  <a:latin typeface="Times New Roman" panose="02020603050405020304" pitchFamily="18" charset="0"/>
                </a:rPr>
                <a:t>Web</a:t>
              </a:r>
              <a:r>
                <a:rPr kumimoji="1" lang="zh-CN" altLang="en-US" sz="1400" b="1">
                  <a:solidFill>
                    <a:srgbClr val="000000"/>
                  </a:solidFill>
                  <a:latin typeface="Times New Roman" panose="02020603050405020304" pitchFamily="18" charset="0"/>
                </a:rPr>
                <a:t>服务器</a:t>
              </a:r>
              <a:r>
                <a:rPr kumimoji="1" lang="en-US" altLang="zh-CN" sz="1400" b="1">
                  <a:solidFill>
                    <a:srgbClr val="000000"/>
                  </a:solidFill>
                  <a:latin typeface="宋体" panose="02010600030101010101" pitchFamily="2" charset="-122"/>
                </a:rPr>
                <a:t>)</a:t>
              </a:r>
              <a:endParaRPr kumimoji="1" lang="en-US" altLang="zh-CN" sz="1400" b="1">
                <a:latin typeface="Times New Roman" panose="02020603050405020304" pitchFamily="18" charset="0"/>
              </a:endParaRPr>
            </a:p>
            <a:p>
              <a:pPr algn="ctr" eaLnBrk="1" hangingPunct="1">
                <a:lnSpc>
                  <a:spcPct val="130000"/>
                </a:lnSpc>
              </a:pPr>
              <a:r>
                <a:rPr kumimoji="1" lang="en-US" altLang="zh-CN" sz="1400" b="1">
                  <a:solidFill>
                    <a:srgbClr val="000000"/>
                  </a:solidFill>
                  <a:latin typeface="宋体" panose="02010600030101010101" pitchFamily="2" charset="-122"/>
                </a:rPr>
                <a:t>(GIS</a:t>
              </a:r>
              <a:r>
                <a:rPr kumimoji="1" lang="zh-CN" altLang="en-US" sz="1400" b="1">
                  <a:solidFill>
                    <a:srgbClr val="000000"/>
                  </a:solidFill>
                  <a:latin typeface="Times New Roman" panose="02020603050405020304" pitchFamily="18" charset="0"/>
                </a:rPr>
                <a:t>服务器</a:t>
              </a:r>
              <a:r>
                <a:rPr kumimoji="1" lang="en-US" altLang="zh-CN" sz="1400" b="1">
                  <a:solidFill>
                    <a:srgbClr val="000000"/>
                  </a:solidFill>
                  <a:latin typeface="宋体" panose="02010600030101010101" pitchFamily="2" charset="-122"/>
                </a:rPr>
                <a:t>)</a:t>
              </a:r>
              <a:endParaRPr kumimoji="1" lang="en-US" altLang="zh-CN" sz="4800" b="1">
                <a:latin typeface="Tahoma" panose="020B0604030504040204" pitchFamily="34" charset="0"/>
              </a:endParaRPr>
            </a:p>
          </p:txBody>
        </p:sp>
        <p:grpSp>
          <p:nvGrpSpPr>
            <p:cNvPr id="46088" name="Group 8"/>
            <p:cNvGrpSpPr>
              <a:grpSpLocks/>
            </p:cNvGrpSpPr>
            <p:nvPr/>
          </p:nvGrpSpPr>
          <p:grpSpPr bwMode="auto">
            <a:xfrm>
              <a:off x="1746" y="3338"/>
              <a:ext cx="727" cy="500"/>
              <a:chOff x="2095" y="11136"/>
              <a:chExt cx="1818" cy="1248"/>
            </a:xfrm>
          </p:grpSpPr>
          <p:sp>
            <p:nvSpPr>
              <p:cNvPr id="46090" name="AutoShape 9"/>
              <p:cNvSpPr>
                <a:spLocks noChangeArrowheads="1"/>
              </p:cNvSpPr>
              <p:nvPr/>
            </p:nvSpPr>
            <p:spPr bwMode="auto">
              <a:xfrm>
                <a:off x="2095" y="11136"/>
                <a:ext cx="1818" cy="1248"/>
              </a:xfrm>
              <a:prstGeom prst="roundRect">
                <a:avLst>
                  <a:gd name="adj" fmla="val 16667"/>
                </a:avLst>
              </a:prstGeom>
              <a:solidFill>
                <a:srgbClr val="FFFFFF"/>
              </a:solidFill>
              <a:ln w="9525">
                <a:solidFill>
                  <a:srgbClr val="000000"/>
                </a:solidFill>
                <a:round/>
                <a:headEnd/>
                <a:tailEnd/>
              </a:ln>
            </p:spPr>
            <p:txBody>
              <a:bodyPr t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30000"/>
                  </a:lnSpc>
                </a:pPr>
                <a:r>
                  <a:rPr kumimoji="1" lang="zh-CN" altLang="en-US" sz="1400" b="1">
                    <a:solidFill>
                      <a:srgbClr val="000000"/>
                    </a:solidFill>
                    <a:latin typeface="宋体" panose="02010600030101010101" pitchFamily="2" charset="-122"/>
                  </a:rPr>
                  <a:t>客户端</a:t>
                </a:r>
                <a:r>
                  <a:rPr kumimoji="1" lang="en-US" altLang="zh-CN" sz="1400" b="1">
                    <a:solidFill>
                      <a:srgbClr val="000000"/>
                    </a:solidFill>
                    <a:latin typeface="宋体" panose="02010600030101010101" pitchFamily="2" charset="-122"/>
                  </a:rPr>
                  <a:t>(</a:t>
                </a:r>
                <a:r>
                  <a:rPr kumimoji="1" lang="en-US" altLang="zh-CN" sz="1400" b="1">
                    <a:solidFill>
                      <a:srgbClr val="000000"/>
                    </a:solidFill>
                    <a:latin typeface="Times New Roman" panose="02020603050405020304" pitchFamily="18" charset="0"/>
                  </a:rPr>
                  <a:t>Web</a:t>
                </a:r>
                <a:r>
                  <a:rPr kumimoji="1" lang="zh-CN" altLang="en-US" sz="1400" b="1">
                    <a:solidFill>
                      <a:srgbClr val="000000"/>
                    </a:solidFill>
                    <a:latin typeface="宋体" panose="02010600030101010101" pitchFamily="2" charset="-122"/>
                  </a:rPr>
                  <a:t>浏览器</a:t>
                </a:r>
                <a:r>
                  <a:rPr kumimoji="1" lang="en-US" altLang="zh-CN" sz="1400" b="1">
                    <a:solidFill>
                      <a:srgbClr val="000000"/>
                    </a:solidFill>
                    <a:latin typeface="宋体" panose="02010600030101010101" pitchFamily="2" charset="-122"/>
                  </a:rPr>
                  <a:t>)</a:t>
                </a:r>
                <a:endParaRPr kumimoji="1" lang="en-US" altLang="zh-CN" sz="1400" b="1">
                  <a:latin typeface="Times New Roman" panose="02020603050405020304" pitchFamily="18" charset="0"/>
                </a:endParaRPr>
              </a:p>
              <a:p>
                <a:pPr eaLnBrk="1" hangingPunct="1">
                  <a:lnSpc>
                    <a:spcPct val="130000"/>
                  </a:lnSpc>
                </a:pPr>
                <a:endParaRPr kumimoji="1" lang="en-US" altLang="zh-CN" sz="4800" b="1">
                  <a:latin typeface="Tahoma" panose="020B0604030504040204" pitchFamily="34" charset="0"/>
                </a:endParaRPr>
              </a:p>
            </p:txBody>
          </p:sp>
          <p:sp>
            <p:nvSpPr>
              <p:cNvPr id="46091" name="AutoShape 10"/>
              <p:cNvSpPr>
                <a:spLocks noChangeArrowheads="1"/>
              </p:cNvSpPr>
              <p:nvPr/>
            </p:nvSpPr>
            <p:spPr bwMode="auto">
              <a:xfrm>
                <a:off x="2185" y="11499"/>
                <a:ext cx="1640" cy="780"/>
              </a:xfrm>
              <a:prstGeom prst="roundRect">
                <a:avLst>
                  <a:gd name="adj" fmla="val 16667"/>
                </a:avLst>
              </a:prstGeom>
              <a:solidFill>
                <a:srgbClr val="C0C0C0">
                  <a:alpha val="50195"/>
                </a:srgbClr>
              </a:solidFill>
              <a:ln w="9525">
                <a:solidFill>
                  <a:srgbClr val="000000"/>
                </a:solidFill>
                <a:round/>
                <a:headEnd/>
                <a:tailEnd/>
              </a:ln>
            </p:spPr>
            <p:txBody>
              <a:bodyPr lIns="0" tIns="10800" rIns="0" bIns="1080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just" eaLnBrk="1" hangingPunct="1">
                  <a:lnSpc>
                    <a:spcPct val="130000"/>
                  </a:lnSpc>
                </a:pPr>
                <a:r>
                  <a:rPr kumimoji="1" lang="en-US" altLang="zh-CN" sz="1400" b="1">
                    <a:latin typeface="Times New Roman" panose="02020603050405020304" pitchFamily="18" charset="0"/>
                  </a:rPr>
                  <a:t>GIS ActiveX</a:t>
                </a:r>
                <a:r>
                  <a:rPr kumimoji="1" lang="zh-CN" altLang="en-US" sz="1400" b="1">
                    <a:latin typeface="Times New Roman" panose="02020603050405020304" pitchFamily="18" charset="0"/>
                  </a:rPr>
                  <a:t>控件</a:t>
                </a:r>
              </a:p>
              <a:p>
                <a:pPr algn="just" eaLnBrk="1" hangingPunct="1">
                  <a:lnSpc>
                    <a:spcPct val="130000"/>
                  </a:lnSpc>
                </a:pPr>
                <a:r>
                  <a:rPr kumimoji="1" lang="en-US" altLang="zh-CN" sz="1400" b="1">
                    <a:latin typeface="Times New Roman" panose="02020603050405020304" pitchFamily="18" charset="0"/>
                  </a:rPr>
                  <a:t>(GIS</a:t>
                </a:r>
                <a:r>
                  <a:rPr kumimoji="1" lang="zh-CN" altLang="en-US" sz="1400" b="1">
                    <a:latin typeface="Times New Roman" panose="02020603050405020304" pitchFamily="18" charset="0"/>
                  </a:rPr>
                  <a:t>的操作、分析、数据的显示等</a:t>
                </a:r>
                <a:r>
                  <a:rPr kumimoji="1" lang="en-US" altLang="zh-CN" sz="1400" b="1">
                    <a:latin typeface="Times New Roman" panose="02020603050405020304" pitchFamily="18" charset="0"/>
                  </a:rPr>
                  <a:t>)</a:t>
                </a:r>
                <a:endParaRPr kumimoji="1" lang="en-US" altLang="zh-CN" sz="4800" b="1">
                  <a:latin typeface="Tahoma" panose="020B0604030504040204" pitchFamily="34" charset="0"/>
                </a:endParaRPr>
              </a:p>
            </p:txBody>
          </p:sp>
        </p:grpSp>
        <p:graphicFrame>
          <p:nvGraphicFramePr>
            <p:cNvPr id="46089" name="Object 11"/>
            <p:cNvGraphicFramePr>
              <a:graphicFrameLocks noChangeAspect="1"/>
            </p:cNvGraphicFramePr>
            <p:nvPr/>
          </p:nvGraphicFramePr>
          <p:xfrm>
            <a:off x="2976" y="3294"/>
            <a:ext cx="495" cy="569"/>
          </p:xfrm>
          <a:graphic>
            <a:graphicData uri="http://schemas.openxmlformats.org/presentationml/2006/ole">
              <mc:AlternateContent xmlns:mc="http://schemas.openxmlformats.org/markup-compatibility/2006">
                <mc:Choice xmlns:v="urn:schemas-microsoft-com:vml" Requires="v">
                  <p:oleObj spid="_x0000_s46093" name="Visio" r:id="rId3" imgW="947292" imgH="1018832" progId="Visio.Drawing.6">
                    <p:embed/>
                  </p:oleObj>
                </mc:Choice>
                <mc:Fallback>
                  <p:oleObj name="Visio" r:id="rId3" imgW="947292" imgH="1018832" progId="Visio.Drawing.6">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6" y="3294"/>
                          <a:ext cx="495" cy="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47107" name="Rectangle 3"/>
          <p:cNvSpPr>
            <a:spLocks noGrp="1" noChangeArrowheads="1"/>
          </p:cNvSpPr>
          <p:nvPr>
            <p:ph idx="1"/>
          </p:nvPr>
        </p:nvSpPr>
        <p:spPr>
          <a:xfrm>
            <a:off x="684213" y="1412875"/>
            <a:ext cx="8270875" cy="5256213"/>
          </a:xfrm>
        </p:spPr>
        <p:txBody>
          <a:bodyPr/>
          <a:lstStyle/>
          <a:p>
            <a:pPr eaLnBrk="1" hangingPunct="1">
              <a:lnSpc>
                <a:spcPct val="150000"/>
              </a:lnSpc>
              <a:buClr>
                <a:srgbClr val="FF6699"/>
              </a:buClr>
              <a:buFont typeface="Wingdings" panose="05000000000000000000" pitchFamily="2" charset="2"/>
              <a:buChar char="Ø"/>
            </a:pPr>
            <a:r>
              <a:rPr lang="zh-CN" altLang="en-US" sz="2800" smtClean="0">
                <a:solidFill>
                  <a:schemeClr val="hlink"/>
                </a:solidFill>
                <a:latin typeface="Arial Narrow" panose="020B0606020202030204" pitchFamily="34" charset="0"/>
              </a:rPr>
              <a:t>可供</a:t>
            </a:r>
            <a:r>
              <a:rPr lang="en-US" altLang="zh-CN" sz="2800" smtClean="0">
                <a:solidFill>
                  <a:schemeClr val="hlink"/>
                </a:solidFill>
                <a:latin typeface="Arial Narrow" panose="020B0606020202030204" pitchFamily="34" charset="0"/>
              </a:rPr>
              <a:t>Web</a:t>
            </a:r>
            <a:r>
              <a:rPr lang="zh-CN" altLang="en-US" sz="2800" smtClean="0">
                <a:solidFill>
                  <a:schemeClr val="hlink"/>
                </a:solidFill>
                <a:latin typeface="Arial Narrow" panose="020B0606020202030204" pitchFamily="34" charset="0"/>
              </a:rPr>
              <a:t>服务器端应用开发</a:t>
            </a:r>
            <a:r>
              <a:rPr lang="en-US" altLang="zh-CN" sz="2800" smtClean="0">
                <a:solidFill>
                  <a:schemeClr val="hlink"/>
                </a:solidFill>
                <a:latin typeface="Arial Narrow" panose="020B0606020202030204" pitchFamily="34" charset="0"/>
              </a:rPr>
              <a:t>ActiveX/COM</a:t>
            </a:r>
            <a:r>
              <a:rPr lang="zh-CN" altLang="en-US" sz="2800" smtClean="0">
                <a:solidFill>
                  <a:schemeClr val="hlink"/>
                </a:solidFill>
                <a:latin typeface="Arial Narrow" panose="020B0606020202030204" pitchFamily="34" charset="0"/>
              </a:rPr>
              <a:t>的产品</a:t>
            </a:r>
          </a:p>
          <a:p>
            <a:pPr lvl="1" eaLnBrk="1" hangingPunct="1">
              <a:lnSpc>
                <a:spcPct val="150000"/>
              </a:lnSpc>
              <a:buClr>
                <a:srgbClr val="FF6699"/>
              </a:buClr>
              <a:buFont typeface="Wingdings" panose="05000000000000000000" pitchFamily="2" charset="2"/>
              <a:buChar char="Ø"/>
            </a:pPr>
            <a:r>
              <a:rPr lang="en-US" altLang="zh-CN" sz="2400" smtClean="0">
                <a:latin typeface="Arial Narrow" panose="020B0606020202030204" pitchFamily="34" charset="0"/>
              </a:rPr>
              <a:t>ESRI MapObjects</a:t>
            </a:r>
            <a:r>
              <a:rPr lang="zh-CN" altLang="en-US" sz="2400" smtClean="0">
                <a:latin typeface="Arial Narrow" panose="020B0606020202030204" pitchFamily="34" charset="0"/>
              </a:rPr>
              <a:t>，</a:t>
            </a:r>
            <a:r>
              <a:rPr lang="en-US" altLang="zh-CN" sz="2400" smtClean="0">
                <a:latin typeface="Arial Narrow" panose="020B0606020202030204" pitchFamily="34" charset="0"/>
              </a:rPr>
              <a:t>MapInfo MapX</a:t>
            </a:r>
            <a:r>
              <a:rPr lang="zh-CN" altLang="en-US" sz="2400" smtClean="0">
                <a:latin typeface="Arial Narrow" panose="020B0606020202030204" pitchFamily="34" charset="0"/>
              </a:rPr>
              <a:t>，</a:t>
            </a:r>
            <a:r>
              <a:rPr lang="en-US" altLang="zh-CN" sz="2400" smtClean="0">
                <a:latin typeface="Arial Narrow" panose="020B0606020202030204" pitchFamily="34" charset="0"/>
              </a:rPr>
              <a:t>Intergraph GeoMedia</a:t>
            </a:r>
          </a:p>
          <a:p>
            <a:pPr lvl="1" eaLnBrk="1" hangingPunct="1">
              <a:lnSpc>
                <a:spcPct val="150000"/>
              </a:lnSpc>
              <a:buClr>
                <a:srgbClr val="FF6699"/>
              </a:buClr>
              <a:buFont typeface="Wingdings" panose="05000000000000000000" pitchFamily="2" charset="2"/>
              <a:buChar char="Ø"/>
            </a:pPr>
            <a:r>
              <a:rPr lang="zh-CN" altLang="en-US" sz="2400" smtClean="0">
                <a:latin typeface="Arial Narrow" panose="020B0606020202030204" pitchFamily="34" charset="0"/>
              </a:rPr>
              <a:t>超图</a:t>
            </a:r>
            <a:r>
              <a:rPr lang="en-US" altLang="zh-CN" sz="2400" smtClean="0">
                <a:latin typeface="Arial Narrow" panose="020B0606020202030204" pitchFamily="34" charset="0"/>
              </a:rPr>
              <a:t>SuperMap</a:t>
            </a:r>
            <a:r>
              <a:rPr lang="zh-CN" altLang="en-US" sz="2400" smtClean="0">
                <a:latin typeface="Arial Narrow" panose="020B0606020202030204" pitchFamily="34" charset="0"/>
              </a:rPr>
              <a:t>、吉奥</a:t>
            </a:r>
            <a:r>
              <a:rPr lang="en-US" altLang="zh-CN" sz="2400" smtClean="0">
                <a:latin typeface="Arial Narrow" panose="020B0606020202030204" pitchFamily="34" charset="0"/>
              </a:rPr>
              <a:t>Geostar</a:t>
            </a:r>
          </a:p>
          <a:p>
            <a:pPr eaLnBrk="1" hangingPunct="1">
              <a:lnSpc>
                <a:spcPct val="150000"/>
              </a:lnSpc>
              <a:buClr>
                <a:srgbClr val="FF6699"/>
              </a:buClr>
              <a:buFont typeface="Wingdings" panose="05000000000000000000" pitchFamily="2" charset="2"/>
              <a:buChar char="Ø"/>
            </a:pPr>
            <a:r>
              <a:rPr lang="en-US" altLang="zh-CN" sz="2800" smtClean="0">
                <a:solidFill>
                  <a:schemeClr val="hlink"/>
                </a:solidFill>
                <a:latin typeface="Arial Narrow" panose="020B0606020202030204" pitchFamily="34" charset="0"/>
              </a:rPr>
              <a:t>GIS ActiveX</a:t>
            </a:r>
            <a:r>
              <a:rPr lang="zh-CN" altLang="en-US" sz="2800" smtClean="0">
                <a:solidFill>
                  <a:schemeClr val="hlink"/>
                </a:solidFill>
                <a:latin typeface="Arial Narrow" panose="020B0606020202030204" pitchFamily="34" charset="0"/>
              </a:rPr>
              <a:t>优势：</a:t>
            </a:r>
          </a:p>
          <a:p>
            <a:pPr lvl="1" eaLnBrk="1" hangingPunct="1">
              <a:lnSpc>
                <a:spcPct val="150000"/>
              </a:lnSpc>
              <a:buClr>
                <a:srgbClr val="FF6699"/>
              </a:buClr>
              <a:buFont typeface="Wingdings" panose="05000000000000000000" pitchFamily="2" charset="2"/>
              <a:buChar char="Ø"/>
            </a:pPr>
            <a:r>
              <a:rPr lang="zh-CN" altLang="en-US" sz="2400" smtClean="0">
                <a:latin typeface="Arial Narrow" panose="020B0606020202030204" pitchFamily="34" charset="0"/>
              </a:rPr>
              <a:t>具有</a:t>
            </a:r>
            <a:r>
              <a:rPr lang="en-US" altLang="zh-CN" sz="2400" smtClean="0">
                <a:latin typeface="Arial Narrow" panose="020B0606020202030204" pitchFamily="34" charset="0"/>
              </a:rPr>
              <a:t>GIS Plug-in</a:t>
            </a:r>
            <a:r>
              <a:rPr lang="zh-CN" altLang="en-US" sz="2400" smtClean="0">
                <a:latin typeface="Arial Narrow" panose="020B0606020202030204" pitchFamily="34" charset="0"/>
              </a:rPr>
              <a:t>模式的所有优点。</a:t>
            </a:r>
          </a:p>
          <a:p>
            <a:pPr lvl="1" eaLnBrk="1" hangingPunct="1">
              <a:lnSpc>
                <a:spcPct val="150000"/>
              </a:lnSpc>
              <a:buClr>
                <a:srgbClr val="FF6699"/>
              </a:buClr>
              <a:buFont typeface="Wingdings" panose="05000000000000000000" pitchFamily="2" charset="2"/>
              <a:buChar char="Ø"/>
            </a:pPr>
            <a:r>
              <a:rPr lang="zh-CN" altLang="en-US" sz="2400" smtClean="0">
                <a:latin typeface="Arial Narrow" panose="020B0606020202030204" pitchFamily="34" charset="0"/>
              </a:rPr>
              <a:t>同时，</a:t>
            </a:r>
            <a:r>
              <a:rPr lang="en-US" altLang="zh-CN" sz="2400" smtClean="0">
                <a:latin typeface="Arial Narrow" panose="020B0606020202030204" pitchFamily="34" charset="0"/>
              </a:rPr>
              <a:t>ActiveX</a:t>
            </a:r>
            <a:r>
              <a:rPr lang="zh-CN" altLang="en-US" sz="2400" smtClean="0">
                <a:latin typeface="Arial Narrow" panose="020B0606020202030204" pitchFamily="34" charset="0"/>
              </a:rPr>
              <a:t>能被支持</a:t>
            </a:r>
            <a:r>
              <a:rPr lang="en-US" altLang="zh-CN" sz="2400" smtClean="0">
                <a:latin typeface="Arial Narrow" panose="020B0606020202030204" pitchFamily="34" charset="0"/>
              </a:rPr>
              <a:t>OLE</a:t>
            </a:r>
            <a:r>
              <a:rPr lang="zh-CN" altLang="en-US" sz="2400" smtClean="0">
                <a:latin typeface="Arial Narrow" panose="020B0606020202030204" pitchFamily="34" charset="0"/>
              </a:rPr>
              <a:t>标准的任何程序语言或应用系统所使用，比</a:t>
            </a:r>
            <a:r>
              <a:rPr lang="en-US" altLang="zh-CN" sz="2400" smtClean="0">
                <a:latin typeface="Arial Narrow" panose="020B0606020202030204" pitchFamily="34" charset="0"/>
              </a:rPr>
              <a:t>GIS Plug-in</a:t>
            </a:r>
            <a:r>
              <a:rPr lang="zh-CN" altLang="en-US" sz="2400" smtClean="0">
                <a:latin typeface="Arial Narrow" panose="020B0606020202030204" pitchFamily="34" charset="0"/>
              </a:rPr>
              <a:t>模式更灵活，使用方便。</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48131" name="Rectangle 3"/>
          <p:cNvSpPr>
            <a:spLocks noGrp="1" noChangeArrowheads="1"/>
          </p:cNvSpPr>
          <p:nvPr>
            <p:ph idx="1"/>
          </p:nvPr>
        </p:nvSpPr>
        <p:spPr>
          <a:xfrm>
            <a:off x="684213" y="1412875"/>
            <a:ext cx="8270875" cy="5256213"/>
          </a:xfrm>
        </p:spPr>
        <p:txBody>
          <a:bodyPr/>
          <a:lstStyle/>
          <a:p>
            <a:pPr eaLnBrk="1" hangingPunct="1">
              <a:lnSpc>
                <a:spcPct val="130000"/>
              </a:lnSpc>
              <a:buClr>
                <a:srgbClr val="FF6699"/>
              </a:buClr>
              <a:buFont typeface="Wingdings" panose="05000000000000000000" pitchFamily="2" charset="2"/>
              <a:buChar char="Ø"/>
            </a:pPr>
            <a:r>
              <a:rPr lang="en-US" altLang="zh-CN" sz="2800" smtClean="0">
                <a:solidFill>
                  <a:schemeClr val="hlink"/>
                </a:solidFill>
                <a:latin typeface="Arial" panose="020B0604020202020204" pitchFamily="34" charset="0"/>
              </a:rPr>
              <a:t>GIS ActiveX</a:t>
            </a:r>
            <a:r>
              <a:rPr lang="zh-CN" altLang="en-US" sz="2800" smtClean="0">
                <a:solidFill>
                  <a:schemeClr val="hlink"/>
                </a:solidFill>
                <a:latin typeface="Arial" panose="020B0604020202020204" pitchFamily="34" charset="0"/>
              </a:rPr>
              <a:t>劣势：</a:t>
            </a:r>
          </a:p>
          <a:p>
            <a:pPr lvl="1" eaLnBrk="1" hangingPunct="1">
              <a:lnSpc>
                <a:spcPct val="130000"/>
              </a:lnSpc>
              <a:buClr>
                <a:srgbClr val="FF6699"/>
              </a:buClr>
              <a:buFont typeface="Wingdings" panose="05000000000000000000" pitchFamily="2" charset="2"/>
              <a:buChar char="Ø"/>
            </a:pPr>
            <a:r>
              <a:rPr lang="zh-CN" altLang="en-US" sz="2400" smtClean="0">
                <a:latin typeface="Arial" panose="020B0604020202020204" pitchFamily="34" charset="0"/>
              </a:rPr>
              <a:t>需要下载：占用客户机端机器的磁盘空间。</a:t>
            </a:r>
          </a:p>
          <a:p>
            <a:pPr lvl="1" eaLnBrk="1" hangingPunct="1">
              <a:lnSpc>
                <a:spcPct val="130000"/>
              </a:lnSpc>
              <a:buClr>
                <a:srgbClr val="FF6699"/>
              </a:buClr>
              <a:buFont typeface="Wingdings" panose="05000000000000000000" pitchFamily="2" charset="2"/>
              <a:buChar char="Ø"/>
            </a:pPr>
            <a:r>
              <a:rPr lang="zh-CN" altLang="en-US" sz="2400" smtClean="0">
                <a:latin typeface="Arial" panose="020B0604020202020204" pitchFamily="34" charset="0"/>
              </a:rPr>
              <a:t>与平台相关：对不同的平台，必须提供不同的</a:t>
            </a:r>
            <a:r>
              <a:rPr lang="en-US" altLang="zh-CN" sz="2400" smtClean="0">
                <a:latin typeface="Arial" panose="020B0604020202020204" pitchFamily="34" charset="0"/>
              </a:rPr>
              <a:t>GIS ActiveX</a:t>
            </a:r>
            <a:r>
              <a:rPr lang="zh-CN" altLang="en-US" sz="2400" smtClean="0">
                <a:latin typeface="Arial" panose="020B0604020202020204" pitchFamily="34" charset="0"/>
              </a:rPr>
              <a:t>控件。</a:t>
            </a:r>
          </a:p>
          <a:p>
            <a:pPr lvl="1" eaLnBrk="1" hangingPunct="1">
              <a:lnSpc>
                <a:spcPct val="130000"/>
              </a:lnSpc>
              <a:buClr>
                <a:srgbClr val="FF6699"/>
              </a:buClr>
              <a:buFont typeface="Wingdings" panose="05000000000000000000" pitchFamily="2" charset="2"/>
              <a:buChar char="Ø"/>
            </a:pPr>
            <a:r>
              <a:rPr lang="zh-CN" altLang="en-US" sz="2400" smtClean="0">
                <a:latin typeface="Arial" panose="020B0604020202020204" pitchFamily="34" charset="0"/>
              </a:rPr>
              <a:t>与浏览器相关：</a:t>
            </a:r>
            <a:r>
              <a:rPr lang="en-US" altLang="zh-CN" sz="2400" smtClean="0">
                <a:latin typeface="Arial" panose="020B0604020202020204" pitchFamily="34" charset="0"/>
              </a:rPr>
              <a:t>GIS ActiveX</a:t>
            </a:r>
            <a:r>
              <a:rPr lang="zh-CN" altLang="en-US" sz="2400" smtClean="0">
                <a:latin typeface="Arial" panose="020B0604020202020204" pitchFamily="34" charset="0"/>
              </a:rPr>
              <a:t>控件最初只使用于</a:t>
            </a:r>
            <a:r>
              <a:rPr lang="en-US" altLang="zh-CN" sz="2400" smtClean="0">
                <a:latin typeface="Arial" panose="020B0604020202020204" pitchFamily="34" charset="0"/>
              </a:rPr>
              <a:t>Microsoft Web</a:t>
            </a:r>
            <a:r>
              <a:rPr lang="zh-CN" altLang="en-US" sz="2400" smtClean="0">
                <a:latin typeface="Arial" panose="020B0604020202020204" pitchFamily="34" charset="0"/>
              </a:rPr>
              <a:t>浏览器。在其它浏览器使用时，须增加特殊的</a:t>
            </a:r>
            <a:r>
              <a:rPr lang="en-US" altLang="zh-CN" sz="2400" smtClean="0">
                <a:latin typeface="Arial" panose="020B0604020202020204" pitchFamily="34" charset="0"/>
              </a:rPr>
              <a:t>Plug-in</a:t>
            </a:r>
            <a:r>
              <a:rPr lang="zh-CN" altLang="en-US" sz="2400" smtClean="0">
                <a:latin typeface="Arial" panose="020B0604020202020204" pitchFamily="34" charset="0"/>
              </a:rPr>
              <a:t>予以支持。</a:t>
            </a:r>
          </a:p>
          <a:p>
            <a:pPr lvl="1" eaLnBrk="1" hangingPunct="1">
              <a:lnSpc>
                <a:spcPct val="130000"/>
              </a:lnSpc>
              <a:buClr>
                <a:srgbClr val="FF6699"/>
              </a:buClr>
              <a:buFont typeface="Wingdings" panose="05000000000000000000" pitchFamily="2" charset="2"/>
              <a:buChar char="Ø"/>
            </a:pPr>
            <a:r>
              <a:rPr lang="zh-CN" altLang="en-US" sz="2400" smtClean="0">
                <a:latin typeface="Arial" panose="020B0604020202020204" pitchFamily="34" charset="0"/>
              </a:rPr>
              <a:t>使用已有的</a:t>
            </a:r>
            <a:r>
              <a:rPr lang="en-US" altLang="zh-CN" sz="2400" smtClean="0">
                <a:latin typeface="Arial" panose="020B0604020202020204" pitchFamily="34" charset="0"/>
              </a:rPr>
              <a:t>GIS</a:t>
            </a:r>
            <a:r>
              <a:rPr lang="zh-CN" altLang="en-US" sz="2400" smtClean="0">
                <a:latin typeface="Arial" panose="020B0604020202020204" pitchFamily="34" charset="0"/>
              </a:rPr>
              <a:t>操作分析资源的能力弱，处理大型的</a:t>
            </a:r>
            <a:r>
              <a:rPr lang="en-US" altLang="zh-CN" sz="2400" smtClean="0">
                <a:latin typeface="Arial" panose="020B0604020202020204" pitchFamily="34" charset="0"/>
              </a:rPr>
              <a:t>GIS</a:t>
            </a:r>
            <a:r>
              <a:rPr lang="zh-CN" altLang="en-US" sz="2400" smtClean="0">
                <a:latin typeface="Arial" panose="020B0604020202020204" pitchFamily="34" charset="0"/>
              </a:rPr>
              <a:t>分析能力有限。</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6259" name="Rectangle 3"/>
          <p:cNvSpPr>
            <a:spLocks noGrp="1" noChangeArrowheads="1"/>
          </p:cNvSpPr>
          <p:nvPr>
            <p:ph idx="1"/>
          </p:nvPr>
        </p:nvSpPr>
        <p:spPr>
          <a:xfrm>
            <a:off x="598488" y="1557338"/>
            <a:ext cx="7993062" cy="4392612"/>
          </a:xfrm>
        </p:spPr>
        <p:txBody>
          <a:bodyPr/>
          <a:lstStyle/>
          <a:p>
            <a:pPr marL="0" indent="0" eaLnBrk="1" hangingPunct="1">
              <a:lnSpc>
                <a:spcPct val="120000"/>
              </a:lnSpc>
              <a:buClr>
                <a:srgbClr val="FF6699"/>
              </a:buClr>
              <a:buFont typeface="Calibri" panose="020F0502020204030204" pitchFamily="34" charset="0"/>
              <a:buNone/>
              <a:defRPr/>
            </a:pPr>
            <a:r>
              <a:rPr lang="en-US" altLang="zh-CN" sz="2400" dirty="0">
                <a:latin typeface="+mn-ea"/>
              </a:rPr>
              <a:t>GIS Java Applet</a:t>
            </a:r>
            <a:endParaRPr lang="en-US" altLang="zh-CN" sz="2400" dirty="0" smtClean="0">
              <a:latin typeface="+mn-ea"/>
            </a:endParaRPr>
          </a:p>
          <a:p>
            <a:pPr eaLnBrk="1" hangingPunct="1">
              <a:lnSpc>
                <a:spcPct val="120000"/>
              </a:lnSpc>
              <a:buClr>
                <a:srgbClr val="FF6699"/>
              </a:buClr>
              <a:buFont typeface="Wingdings" panose="05000000000000000000" pitchFamily="2" charset="2"/>
              <a:buChar char="Ø"/>
              <a:defRPr/>
            </a:pPr>
            <a:r>
              <a:rPr lang="en-US" altLang="zh-CN" dirty="0" smtClean="0">
                <a:latin typeface="+mn-ea"/>
              </a:rPr>
              <a:t>GIS Java Applet</a:t>
            </a:r>
            <a:r>
              <a:rPr lang="zh-CN" altLang="en-US" dirty="0" smtClean="0">
                <a:latin typeface="+mn-ea"/>
              </a:rPr>
              <a:t>是在程序运行时，从服务器下载到客户机端运行的可执行代码。 </a:t>
            </a:r>
            <a:r>
              <a:rPr lang="en-US" altLang="zh-CN" dirty="0" smtClean="0">
                <a:latin typeface="+mn-ea"/>
              </a:rPr>
              <a:t>GIS Java Applet</a:t>
            </a:r>
            <a:r>
              <a:rPr lang="zh-CN" altLang="en-US" dirty="0" smtClean="0">
                <a:latin typeface="+mn-ea"/>
              </a:rPr>
              <a:t>是由面向对象语言</a:t>
            </a:r>
            <a:r>
              <a:rPr lang="en-US" altLang="zh-CN" dirty="0" smtClean="0">
                <a:latin typeface="+mn-ea"/>
              </a:rPr>
              <a:t>Java</a:t>
            </a:r>
            <a:r>
              <a:rPr lang="zh-CN" altLang="en-US" dirty="0" smtClean="0">
                <a:latin typeface="+mn-ea"/>
              </a:rPr>
              <a:t>开发的小应用程序，与</a:t>
            </a:r>
            <a:r>
              <a:rPr lang="en-US" altLang="zh-CN" dirty="0" smtClean="0">
                <a:latin typeface="+mn-ea"/>
              </a:rPr>
              <a:t>Web</a:t>
            </a:r>
            <a:r>
              <a:rPr lang="zh-CN" altLang="en-US" dirty="0" smtClean="0">
                <a:latin typeface="+mn-ea"/>
              </a:rPr>
              <a:t>浏览器紧密结合，以扩展</a:t>
            </a:r>
            <a:r>
              <a:rPr lang="en-US" altLang="zh-CN" dirty="0" smtClean="0">
                <a:latin typeface="+mn-ea"/>
              </a:rPr>
              <a:t>Web</a:t>
            </a:r>
            <a:r>
              <a:rPr lang="zh-CN" altLang="en-US" dirty="0" smtClean="0">
                <a:latin typeface="+mn-ea"/>
              </a:rPr>
              <a:t>浏览器的功能，完成</a:t>
            </a:r>
            <a:r>
              <a:rPr lang="en-US" altLang="zh-CN" dirty="0" smtClean="0">
                <a:latin typeface="+mn-ea"/>
              </a:rPr>
              <a:t>GIS</a:t>
            </a:r>
            <a:r>
              <a:rPr lang="zh-CN" altLang="en-US" dirty="0" smtClean="0">
                <a:latin typeface="+mn-ea"/>
              </a:rPr>
              <a:t>数据操作和</a:t>
            </a:r>
            <a:r>
              <a:rPr lang="en-US" altLang="zh-CN" dirty="0" smtClean="0">
                <a:latin typeface="+mn-ea"/>
              </a:rPr>
              <a:t>GIS</a:t>
            </a:r>
            <a:r>
              <a:rPr lang="zh-CN" altLang="en-US" dirty="0" smtClean="0">
                <a:latin typeface="+mn-ea"/>
              </a:rPr>
              <a:t>处理。</a:t>
            </a:r>
          </a:p>
          <a:p>
            <a:pPr eaLnBrk="1" hangingPunct="1">
              <a:lnSpc>
                <a:spcPct val="120000"/>
              </a:lnSpc>
              <a:buClr>
                <a:srgbClr val="FF6699"/>
              </a:buClr>
              <a:buFont typeface="Wingdings" panose="05000000000000000000" pitchFamily="2" charset="2"/>
              <a:buChar char="Ø"/>
              <a:defRPr/>
            </a:pPr>
            <a:r>
              <a:rPr lang="en-US" altLang="zh-CN" dirty="0" smtClean="0">
                <a:latin typeface="+mn-ea"/>
              </a:rPr>
              <a:t>GIS Java Applet</a:t>
            </a:r>
            <a:r>
              <a:rPr lang="zh-CN" altLang="en-US" dirty="0" smtClean="0">
                <a:latin typeface="+mn-ea"/>
              </a:rPr>
              <a:t>包容在</a:t>
            </a:r>
            <a:r>
              <a:rPr lang="en-US" altLang="zh-CN" dirty="0" smtClean="0">
                <a:latin typeface="+mn-ea"/>
              </a:rPr>
              <a:t>HTML</a:t>
            </a:r>
            <a:r>
              <a:rPr lang="zh-CN" altLang="en-US" dirty="0" smtClean="0">
                <a:latin typeface="+mn-ea"/>
              </a:rPr>
              <a:t>代码中，并通过</a:t>
            </a:r>
            <a:r>
              <a:rPr lang="en-US" altLang="zh-CN" dirty="0" smtClean="0">
                <a:latin typeface="+mn-ea"/>
              </a:rPr>
              <a:t>&lt;APPLET&gt;</a:t>
            </a:r>
            <a:r>
              <a:rPr lang="zh-CN" altLang="en-US" dirty="0" smtClean="0">
                <a:latin typeface="+mn-ea"/>
              </a:rPr>
              <a:t>参考标签来获取和引发。完成</a:t>
            </a:r>
            <a:r>
              <a:rPr lang="en-US" altLang="zh-CN" dirty="0" smtClean="0">
                <a:latin typeface="+mn-ea"/>
              </a:rPr>
              <a:t>GIS</a:t>
            </a:r>
            <a:r>
              <a:rPr lang="zh-CN" altLang="en-US" dirty="0" smtClean="0">
                <a:latin typeface="+mn-ea"/>
              </a:rPr>
              <a:t>数据解释和</a:t>
            </a:r>
            <a:r>
              <a:rPr lang="en-US" altLang="zh-CN" dirty="0" smtClean="0">
                <a:latin typeface="+mn-ea"/>
              </a:rPr>
              <a:t>GIS</a:t>
            </a:r>
            <a:r>
              <a:rPr lang="zh-CN" altLang="en-US" dirty="0" smtClean="0">
                <a:latin typeface="+mn-ea"/>
              </a:rPr>
              <a:t>分析功能。但是，对于处理大型的</a:t>
            </a:r>
            <a:r>
              <a:rPr lang="en-US" altLang="zh-CN" dirty="0" smtClean="0">
                <a:latin typeface="+mn-ea"/>
              </a:rPr>
              <a:t>GIS</a:t>
            </a:r>
            <a:r>
              <a:rPr lang="zh-CN" altLang="en-US" dirty="0" smtClean="0">
                <a:latin typeface="+mn-ea"/>
              </a:rPr>
              <a:t>分析任务</a:t>
            </a:r>
            <a:r>
              <a:rPr lang="en-US" altLang="zh-CN" dirty="0" smtClean="0">
                <a:latin typeface="+mn-ea"/>
              </a:rPr>
              <a:t>(</a:t>
            </a:r>
            <a:r>
              <a:rPr lang="zh-CN" altLang="en-US" dirty="0" smtClean="0">
                <a:latin typeface="+mn-ea"/>
              </a:rPr>
              <a:t>如叠置、资源分配等</a:t>
            </a:r>
            <a:r>
              <a:rPr lang="en-US" altLang="zh-CN" dirty="0" smtClean="0">
                <a:latin typeface="+mn-ea"/>
              </a:rPr>
              <a:t>)</a:t>
            </a:r>
            <a:r>
              <a:rPr lang="zh-CN" altLang="en-US" dirty="0" smtClean="0">
                <a:latin typeface="+mn-ea"/>
              </a:rPr>
              <a:t>的能力，无法与</a:t>
            </a:r>
            <a:r>
              <a:rPr lang="en-US" altLang="zh-CN" dirty="0" smtClean="0">
                <a:latin typeface="+mn-ea"/>
              </a:rPr>
              <a:t>CGI</a:t>
            </a:r>
            <a:r>
              <a:rPr lang="zh-CN" altLang="en-US" dirty="0" smtClean="0">
                <a:latin typeface="+mn-ea"/>
              </a:rPr>
              <a:t>模式相比；</a:t>
            </a:r>
            <a:r>
              <a:rPr lang="en-US" altLang="zh-CN" dirty="0" smtClean="0">
                <a:latin typeface="+mn-ea"/>
              </a:rPr>
              <a:t>GIS</a:t>
            </a:r>
            <a:r>
              <a:rPr lang="zh-CN" altLang="en-US" dirty="0" smtClean="0">
                <a:latin typeface="+mn-ea"/>
              </a:rPr>
              <a:t>数据的保存、分析结果的存储和网络资源的使用能力受到限制。</a:t>
            </a:r>
            <a:endParaRPr lang="en-US" altLang="zh-CN" dirty="0" smtClean="0">
              <a:latin typeface="+mn-ea"/>
            </a:endParaRPr>
          </a:p>
          <a:p>
            <a:pPr marL="0" indent="0" eaLnBrk="1" hangingPunct="1">
              <a:lnSpc>
                <a:spcPct val="120000"/>
              </a:lnSpc>
              <a:buClr>
                <a:srgbClr val="FF6699"/>
              </a:buClr>
              <a:buFont typeface="Calibri" panose="020F0502020204030204" pitchFamily="34" charset="0"/>
              <a:buNone/>
              <a:defRPr/>
            </a:pPr>
            <a:r>
              <a:rPr lang="en-US" altLang="zh-CN" sz="2400" dirty="0" smtClean="0">
                <a:latin typeface="+mn-ea"/>
              </a:rPr>
              <a:t>java</a:t>
            </a:r>
            <a:r>
              <a:rPr lang="zh-CN" altLang="en-US" sz="2400" dirty="0" smtClean="0">
                <a:latin typeface="+mn-ea"/>
              </a:rPr>
              <a:t>编译生成的</a:t>
            </a:r>
            <a:r>
              <a:rPr lang="en-US" altLang="zh-CN" sz="2400" dirty="0" smtClean="0">
                <a:latin typeface="+mn-ea"/>
              </a:rPr>
              <a:t>class</a:t>
            </a:r>
            <a:r>
              <a:rPr lang="zh-CN" altLang="en-US" sz="2400" dirty="0" smtClean="0">
                <a:latin typeface="+mn-ea"/>
              </a:rPr>
              <a:t>文件，在</a:t>
            </a:r>
            <a:r>
              <a:rPr lang="en-US" altLang="zh-CN" sz="2400" dirty="0" smtClean="0">
                <a:latin typeface="+mn-ea"/>
              </a:rPr>
              <a:t>java</a:t>
            </a:r>
            <a:r>
              <a:rPr lang="zh-CN" altLang="en-US" sz="2400" dirty="0" smtClean="0">
                <a:latin typeface="+mn-ea"/>
              </a:rPr>
              <a:t>虚拟机中运行</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7283" name="Rectangle 3"/>
          <p:cNvSpPr>
            <a:spLocks noGrp="1" noChangeArrowheads="1"/>
          </p:cNvSpPr>
          <p:nvPr>
            <p:ph idx="1"/>
          </p:nvPr>
        </p:nvSpPr>
        <p:spPr>
          <a:xfrm>
            <a:off x="539750" y="1484313"/>
            <a:ext cx="8351838" cy="2376487"/>
          </a:xfrm>
        </p:spPr>
        <p:txBody>
          <a:bodyPr/>
          <a:lstStyle/>
          <a:p>
            <a:pPr eaLnBrk="1" hangingPunct="1">
              <a:lnSpc>
                <a:spcPct val="110000"/>
              </a:lnSpc>
              <a:buClr>
                <a:srgbClr val="FF6699"/>
              </a:buClr>
              <a:buFont typeface="Wingdings" panose="05000000000000000000" pitchFamily="2" charset="2"/>
              <a:buChar char="Ø"/>
              <a:defRPr/>
            </a:pPr>
            <a:r>
              <a:rPr lang="en-US" altLang="zh-CN" sz="2400" dirty="0">
                <a:solidFill>
                  <a:schemeClr val="hlink"/>
                </a:solidFill>
                <a:latin typeface="+mn-ea"/>
              </a:rPr>
              <a:t>GIS Java Applet</a:t>
            </a:r>
            <a:r>
              <a:rPr lang="zh-CN" altLang="en-US" sz="2400" dirty="0" smtClean="0">
                <a:solidFill>
                  <a:schemeClr val="hlink"/>
                </a:solidFill>
                <a:latin typeface="+mn-ea"/>
              </a:rPr>
              <a:t>工作原理：</a:t>
            </a:r>
          </a:p>
          <a:p>
            <a:pPr lvl="1" eaLnBrk="1" hangingPunct="1">
              <a:spcBef>
                <a:spcPct val="0"/>
              </a:spcBef>
              <a:defRPr/>
            </a:pPr>
            <a:r>
              <a:rPr lang="en-US" altLang="zh-CN" sz="2000" dirty="0" smtClean="0">
                <a:latin typeface="+mn-ea"/>
              </a:rPr>
              <a:t>Web</a:t>
            </a:r>
            <a:r>
              <a:rPr lang="zh-CN" altLang="en-US" sz="2000" dirty="0" smtClean="0">
                <a:latin typeface="+mn-ea"/>
              </a:rPr>
              <a:t>浏览器向</a:t>
            </a:r>
            <a:r>
              <a:rPr lang="en-US" altLang="zh-CN" sz="2000" dirty="0" smtClean="0">
                <a:latin typeface="+mn-ea"/>
              </a:rPr>
              <a:t>Web</a:t>
            </a:r>
            <a:r>
              <a:rPr lang="zh-CN" altLang="en-US" sz="2000" dirty="0" smtClean="0">
                <a:latin typeface="+mn-ea"/>
              </a:rPr>
              <a:t>服务器发出数据请求，访问服务器程序。</a:t>
            </a:r>
          </a:p>
          <a:p>
            <a:pPr lvl="1" eaLnBrk="1" hangingPunct="1">
              <a:spcBef>
                <a:spcPct val="0"/>
              </a:spcBef>
              <a:defRPr/>
            </a:pPr>
            <a:r>
              <a:rPr lang="en-US" altLang="zh-CN" sz="2000" dirty="0" smtClean="0">
                <a:latin typeface="+mn-ea"/>
              </a:rPr>
              <a:t>Web</a:t>
            </a:r>
            <a:r>
              <a:rPr lang="zh-CN" altLang="en-US" sz="2000" dirty="0" smtClean="0">
                <a:latin typeface="+mn-ea"/>
              </a:rPr>
              <a:t>服务器对接收到的请求进行处理，由</a:t>
            </a:r>
            <a:r>
              <a:rPr lang="en-US" altLang="zh-CN" sz="2000" dirty="0" smtClean="0">
                <a:latin typeface="+mn-ea"/>
              </a:rPr>
              <a:t>CGI</a:t>
            </a:r>
            <a:r>
              <a:rPr lang="zh-CN" altLang="en-US" sz="2000" dirty="0" smtClean="0">
                <a:latin typeface="+mn-ea"/>
              </a:rPr>
              <a:t>程序将运算结果传送给</a:t>
            </a:r>
            <a:r>
              <a:rPr lang="en-US" altLang="zh-CN" sz="2000" dirty="0" smtClean="0">
                <a:latin typeface="+mn-ea"/>
              </a:rPr>
              <a:t>Web</a:t>
            </a:r>
            <a:r>
              <a:rPr lang="zh-CN" altLang="en-US" sz="2000" dirty="0" smtClean="0">
                <a:latin typeface="+mn-ea"/>
              </a:rPr>
              <a:t>浏览器。若客户机已经安装</a:t>
            </a:r>
            <a:r>
              <a:rPr lang="en-US" altLang="zh-CN" sz="2000" dirty="0" smtClean="0">
                <a:latin typeface="+mn-ea"/>
              </a:rPr>
              <a:t>GIS Java Applet</a:t>
            </a:r>
            <a:r>
              <a:rPr lang="zh-CN" altLang="en-US" sz="2000" dirty="0" smtClean="0">
                <a:latin typeface="+mn-ea"/>
              </a:rPr>
              <a:t>控件，则勿需下载和传输，否则将</a:t>
            </a:r>
            <a:r>
              <a:rPr lang="en-US" altLang="zh-CN" sz="2000" dirty="0" smtClean="0">
                <a:latin typeface="+mn-ea"/>
              </a:rPr>
              <a:t>GIS Java Applet</a:t>
            </a:r>
            <a:r>
              <a:rPr lang="zh-CN" altLang="en-US" sz="2000" dirty="0" smtClean="0">
                <a:latin typeface="+mn-ea"/>
              </a:rPr>
              <a:t>控件自动下载并安装到浏览器上。</a:t>
            </a:r>
          </a:p>
          <a:p>
            <a:pPr lvl="1" eaLnBrk="1" hangingPunct="1">
              <a:spcBef>
                <a:spcPct val="0"/>
              </a:spcBef>
              <a:defRPr/>
            </a:pPr>
            <a:r>
              <a:rPr lang="zh-CN" altLang="en-US" sz="2000" dirty="0" smtClean="0">
                <a:latin typeface="+mn-ea"/>
              </a:rPr>
              <a:t>浏览器利用</a:t>
            </a:r>
            <a:r>
              <a:rPr lang="en-US" altLang="zh-CN" sz="2000" dirty="0" smtClean="0">
                <a:latin typeface="+mn-ea"/>
              </a:rPr>
              <a:t>GIS Java Applet</a:t>
            </a:r>
            <a:r>
              <a:rPr lang="zh-CN" altLang="en-US" sz="2000" dirty="0" smtClean="0">
                <a:latin typeface="+mn-ea"/>
              </a:rPr>
              <a:t>控件对</a:t>
            </a:r>
            <a:r>
              <a:rPr lang="en-US" altLang="zh-CN" sz="2000" dirty="0" smtClean="0">
                <a:latin typeface="+mn-ea"/>
              </a:rPr>
              <a:t>GIS</a:t>
            </a:r>
            <a:r>
              <a:rPr lang="zh-CN" altLang="en-US" sz="2000" dirty="0" smtClean="0">
                <a:latin typeface="+mn-ea"/>
              </a:rPr>
              <a:t>数据进行相应的处理。</a:t>
            </a:r>
            <a:endParaRPr lang="zh-CN" altLang="en-US" dirty="0" smtClean="0">
              <a:latin typeface="+mn-ea"/>
            </a:endParaRPr>
          </a:p>
        </p:txBody>
      </p:sp>
      <p:grpSp>
        <p:nvGrpSpPr>
          <p:cNvPr id="50180" name="Group 4"/>
          <p:cNvGrpSpPr>
            <a:grpSpLocks/>
          </p:cNvGrpSpPr>
          <p:nvPr/>
        </p:nvGrpSpPr>
        <p:grpSpPr bwMode="auto">
          <a:xfrm>
            <a:off x="1403350" y="3860800"/>
            <a:ext cx="6624638" cy="1655763"/>
            <a:chOff x="1026" y="3581"/>
            <a:chExt cx="2139" cy="569"/>
          </a:xfrm>
        </p:grpSpPr>
        <p:sp>
          <p:nvSpPr>
            <p:cNvPr id="50181" name="Rectangle 5"/>
            <p:cNvSpPr>
              <a:spLocks noChangeArrowheads="1"/>
            </p:cNvSpPr>
            <p:nvPr/>
          </p:nvSpPr>
          <p:spPr bwMode="auto">
            <a:xfrm>
              <a:off x="1796" y="3749"/>
              <a:ext cx="47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r>
                <a:rPr kumimoji="1" lang="en-US" altLang="zh-CN" sz="1600" b="1">
                  <a:solidFill>
                    <a:srgbClr val="000000"/>
                  </a:solidFill>
                  <a:latin typeface="Times New Roman" panose="02020603050405020304" pitchFamily="18" charset="0"/>
                </a:rPr>
                <a:t>GIS</a:t>
              </a:r>
              <a:r>
                <a:rPr kumimoji="1" lang="zh-CN" altLang="en-US" sz="1600" b="1">
                  <a:solidFill>
                    <a:srgbClr val="000000"/>
                  </a:solidFill>
                  <a:latin typeface="Times New Roman" panose="02020603050405020304" pitchFamily="18" charset="0"/>
                </a:rPr>
                <a:t>数据</a:t>
              </a:r>
              <a:r>
                <a:rPr kumimoji="1" lang="zh-CN" altLang="en-US" sz="1600" b="1">
                  <a:solidFill>
                    <a:srgbClr val="000000"/>
                  </a:solidFill>
                  <a:latin typeface="宋体" panose="02010600030101010101" pitchFamily="2" charset="-122"/>
                </a:rPr>
                <a:t>请求</a:t>
              </a:r>
            </a:p>
            <a:p>
              <a:pPr algn="ctr" eaLnBrk="1" hangingPunct="1">
                <a:spcBef>
                  <a:spcPts val="300"/>
                </a:spcBef>
              </a:pPr>
              <a:r>
                <a:rPr kumimoji="1" lang="en-US" altLang="zh-CN" sz="1600" b="1">
                  <a:latin typeface="Times New Roman" panose="02020603050405020304" pitchFamily="18" charset="0"/>
                </a:rPr>
                <a:t>GIS Java Applet</a:t>
              </a:r>
            </a:p>
            <a:p>
              <a:pPr algn="ctr" eaLnBrk="1" hangingPunct="1"/>
              <a:r>
                <a:rPr kumimoji="1" lang="zh-CN" altLang="en-US" sz="1600" b="1">
                  <a:latin typeface="Times New Roman" panose="02020603050405020304" pitchFamily="18" charset="0"/>
                </a:rPr>
                <a:t>以及数据文件</a:t>
              </a:r>
              <a:endParaRPr kumimoji="1" lang="zh-CN" altLang="en-US" sz="5400" b="1">
                <a:latin typeface="Tahoma" panose="020B0604030504040204" pitchFamily="34" charset="0"/>
              </a:endParaRPr>
            </a:p>
          </p:txBody>
        </p:sp>
        <p:sp>
          <p:nvSpPr>
            <p:cNvPr id="50182" name="Line 6"/>
            <p:cNvSpPr>
              <a:spLocks noChangeShapeType="1"/>
            </p:cNvSpPr>
            <p:nvPr/>
          </p:nvSpPr>
          <p:spPr bwMode="auto">
            <a:xfrm>
              <a:off x="1751" y="3875"/>
              <a:ext cx="997"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50183" name="AutoShape 7"/>
            <p:cNvSpPr>
              <a:spLocks noChangeArrowheads="1"/>
            </p:cNvSpPr>
            <p:nvPr/>
          </p:nvSpPr>
          <p:spPr bwMode="auto">
            <a:xfrm>
              <a:off x="2754" y="3688"/>
              <a:ext cx="411" cy="360"/>
            </a:xfrm>
            <a:prstGeom prst="roundRect">
              <a:avLst>
                <a:gd name="adj" fmla="val 16667"/>
              </a:avLst>
            </a:prstGeom>
            <a:solidFill>
              <a:srgbClr val="FFFFFF"/>
            </a:solidFill>
            <a:ln w="9525">
              <a:solidFill>
                <a:srgbClr val="000000"/>
              </a:solidFill>
              <a:round/>
              <a:headEnd/>
              <a:tailEnd/>
            </a:ln>
          </p:spPr>
          <p:txBody>
            <a:bodyPr lIns="0" tIns="10800" rIns="0" bIns="1080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r>
                <a:rPr kumimoji="1" lang="zh-CN" altLang="en-US" sz="1600" b="1">
                  <a:solidFill>
                    <a:srgbClr val="000000"/>
                  </a:solidFill>
                  <a:latin typeface="宋体" panose="02010600030101010101" pitchFamily="2" charset="-122"/>
                </a:rPr>
                <a:t>服务器端</a:t>
              </a:r>
              <a:endParaRPr kumimoji="1" lang="zh-CN" altLang="en-US" sz="1600" b="1">
                <a:latin typeface="Times New Roman" panose="02020603050405020304" pitchFamily="18" charset="0"/>
              </a:endParaRPr>
            </a:p>
            <a:p>
              <a:pPr algn="ctr" eaLnBrk="1" hangingPunct="1"/>
              <a:r>
                <a:rPr kumimoji="1" lang="en-US" altLang="zh-CN" sz="1600" b="1">
                  <a:solidFill>
                    <a:srgbClr val="000000"/>
                  </a:solidFill>
                  <a:latin typeface="宋体" panose="02010600030101010101" pitchFamily="2" charset="-122"/>
                </a:rPr>
                <a:t>(</a:t>
              </a:r>
              <a:r>
                <a:rPr kumimoji="1" lang="en-US" altLang="zh-CN" sz="1600" b="1">
                  <a:solidFill>
                    <a:srgbClr val="000000"/>
                  </a:solidFill>
                  <a:latin typeface="Times New Roman" panose="02020603050405020304" pitchFamily="18" charset="0"/>
                </a:rPr>
                <a:t>Web</a:t>
              </a:r>
              <a:r>
                <a:rPr kumimoji="1" lang="zh-CN" altLang="en-US" sz="1600" b="1">
                  <a:solidFill>
                    <a:srgbClr val="000000"/>
                  </a:solidFill>
                  <a:latin typeface="Times New Roman" panose="02020603050405020304" pitchFamily="18" charset="0"/>
                </a:rPr>
                <a:t>服务器</a:t>
              </a:r>
              <a:r>
                <a:rPr kumimoji="1" lang="en-US" altLang="zh-CN" sz="1600" b="1">
                  <a:solidFill>
                    <a:srgbClr val="000000"/>
                  </a:solidFill>
                  <a:latin typeface="宋体" panose="02010600030101010101" pitchFamily="2" charset="-122"/>
                </a:rPr>
                <a:t>)</a:t>
              </a:r>
              <a:endParaRPr kumimoji="1" lang="en-US" altLang="zh-CN" sz="1600" b="1">
                <a:latin typeface="Times New Roman" panose="02020603050405020304" pitchFamily="18" charset="0"/>
              </a:endParaRPr>
            </a:p>
            <a:p>
              <a:pPr algn="ctr" eaLnBrk="1" hangingPunct="1"/>
              <a:r>
                <a:rPr kumimoji="1" lang="en-US" altLang="zh-CN" sz="1600" b="1">
                  <a:solidFill>
                    <a:srgbClr val="000000"/>
                  </a:solidFill>
                  <a:latin typeface="宋体" panose="02010600030101010101" pitchFamily="2" charset="-122"/>
                </a:rPr>
                <a:t>(GIS</a:t>
              </a:r>
              <a:r>
                <a:rPr kumimoji="1" lang="zh-CN" altLang="en-US" sz="1600" b="1">
                  <a:solidFill>
                    <a:srgbClr val="000000"/>
                  </a:solidFill>
                  <a:latin typeface="Times New Roman" panose="02020603050405020304" pitchFamily="18" charset="0"/>
                </a:rPr>
                <a:t>服务器</a:t>
              </a:r>
              <a:r>
                <a:rPr kumimoji="1" lang="en-US" altLang="zh-CN" sz="1600" b="1">
                  <a:solidFill>
                    <a:srgbClr val="000000"/>
                  </a:solidFill>
                  <a:latin typeface="宋体" panose="02010600030101010101" pitchFamily="2" charset="-122"/>
                </a:rPr>
                <a:t>)</a:t>
              </a:r>
            </a:p>
            <a:p>
              <a:pPr algn="ctr" eaLnBrk="1" hangingPunct="1"/>
              <a:r>
                <a:rPr kumimoji="1" lang="en-US" altLang="zh-CN" sz="1600" b="1">
                  <a:solidFill>
                    <a:srgbClr val="000000"/>
                  </a:solidFill>
                  <a:latin typeface="宋体" panose="02010600030101010101" pitchFamily="2" charset="-122"/>
                </a:rPr>
                <a:t>(CGI</a:t>
              </a:r>
              <a:r>
                <a:rPr kumimoji="1" lang="zh-CN" altLang="en-US" sz="1600" b="1">
                  <a:solidFill>
                    <a:srgbClr val="000000"/>
                  </a:solidFill>
                  <a:latin typeface="宋体" panose="02010600030101010101" pitchFamily="2" charset="-122"/>
                </a:rPr>
                <a:t>程序</a:t>
              </a:r>
              <a:r>
                <a:rPr kumimoji="1" lang="en-US" altLang="zh-CN" sz="1600" b="1">
                  <a:solidFill>
                    <a:srgbClr val="000000"/>
                  </a:solidFill>
                  <a:latin typeface="宋体" panose="02010600030101010101" pitchFamily="2" charset="-122"/>
                </a:rPr>
                <a:t>)</a:t>
              </a:r>
              <a:endParaRPr kumimoji="1" lang="en-US" altLang="zh-CN" sz="5400" b="1">
                <a:latin typeface="Tahoma" panose="020B0604030504040204" pitchFamily="34" charset="0"/>
              </a:endParaRPr>
            </a:p>
          </p:txBody>
        </p:sp>
        <p:grpSp>
          <p:nvGrpSpPr>
            <p:cNvPr id="50184" name="Group 8"/>
            <p:cNvGrpSpPr>
              <a:grpSpLocks/>
            </p:cNvGrpSpPr>
            <p:nvPr/>
          </p:nvGrpSpPr>
          <p:grpSpPr bwMode="auto">
            <a:xfrm>
              <a:off x="1026" y="3625"/>
              <a:ext cx="727" cy="500"/>
              <a:chOff x="2095" y="11136"/>
              <a:chExt cx="1818" cy="1248"/>
            </a:xfrm>
          </p:grpSpPr>
          <p:sp>
            <p:nvSpPr>
              <p:cNvPr id="50186" name="AutoShape 9"/>
              <p:cNvSpPr>
                <a:spLocks noChangeArrowheads="1"/>
              </p:cNvSpPr>
              <p:nvPr/>
            </p:nvSpPr>
            <p:spPr bwMode="auto">
              <a:xfrm>
                <a:off x="2095" y="11136"/>
                <a:ext cx="1818" cy="1248"/>
              </a:xfrm>
              <a:prstGeom prst="roundRect">
                <a:avLst>
                  <a:gd name="adj" fmla="val 16667"/>
                </a:avLst>
              </a:prstGeom>
              <a:solidFill>
                <a:srgbClr val="FFFFFF"/>
              </a:solidFill>
              <a:ln w="9525">
                <a:solidFill>
                  <a:srgbClr val="000000"/>
                </a:solidFill>
                <a:round/>
                <a:headEnd/>
                <a:tailEnd/>
              </a:ln>
            </p:spPr>
            <p:txBody>
              <a:bodyPr t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r>
                  <a:rPr kumimoji="1" lang="zh-CN" altLang="en-US" sz="1600" b="1">
                    <a:solidFill>
                      <a:srgbClr val="000000"/>
                    </a:solidFill>
                    <a:latin typeface="宋体" panose="02010600030101010101" pitchFamily="2" charset="-122"/>
                  </a:rPr>
                  <a:t>客户端</a:t>
                </a:r>
                <a:r>
                  <a:rPr kumimoji="1" lang="en-US" altLang="zh-CN" sz="1600" b="1">
                    <a:solidFill>
                      <a:srgbClr val="000000"/>
                    </a:solidFill>
                    <a:latin typeface="宋体" panose="02010600030101010101" pitchFamily="2" charset="-122"/>
                  </a:rPr>
                  <a:t>(</a:t>
                </a:r>
                <a:r>
                  <a:rPr kumimoji="1" lang="en-US" altLang="zh-CN" sz="1600" b="1">
                    <a:solidFill>
                      <a:srgbClr val="000000"/>
                    </a:solidFill>
                    <a:latin typeface="Times New Roman" panose="02020603050405020304" pitchFamily="18" charset="0"/>
                  </a:rPr>
                  <a:t>Web</a:t>
                </a:r>
                <a:r>
                  <a:rPr kumimoji="1" lang="zh-CN" altLang="en-US" sz="1600" b="1">
                    <a:solidFill>
                      <a:srgbClr val="000000"/>
                    </a:solidFill>
                    <a:latin typeface="宋体" panose="02010600030101010101" pitchFamily="2" charset="-122"/>
                  </a:rPr>
                  <a:t>浏览器</a:t>
                </a:r>
                <a:r>
                  <a:rPr kumimoji="1" lang="en-US" altLang="zh-CN" sz="1600" b="1">
                    <a:solidFill>
                      <a:srgbClr val="000000"/>
                    </a:solidFill>
                    <a:latin typeface="宋体" panose="02010600030101010101" pitchFamily="2" charset="-122"/>
                  </a:rPr>
                  <a:t>)</a:t>
                </a:r>
                <a:endParaRPr kumimoji="1" lang="en-US" altLang="zh-CN" sz="1600" b="1">
                  <a:latin typeface="Times New Roman" panose="02020603050405020304" pitchFamily="18" charset="0"/>
                </a:endParaRPr>
              </a:p>
              <a:p>
                <a:pPr eaLnBrk="1" hangingPunct="1"/>
                <a:endParaRPr kumimoji="1" lang="en-US" altLang="zh-CN" sz="5400" b="1">
                  <a:latin typeface="Tahoma" panose="020B0604030504040204" pitchFamily="34" charset="0"/>
                </a:endParaRPr>
              </a:p>
            </p:txBody>
          </p:sp>
          <p:sp>
            <p:nvSpPr>
              <p:cNvPr id="50187" name="AutoShape 10"/>
              <p:cNvSpPr>
                <a:spLocks noChangeArrowheads="1"/>
              </p:cNvSpPr>
              <p:nvPr/>
            </p:nvSpPr>
            <p:spPr bwMode="auto">
              <a:xfrm>
                <a:off x="2185" y="11499"/>
                <a:ext cx="1640" cy="780"/>
              </a:xfrm>
              <a:prstGeom prst="roundRect">
                <a:avLst>
                  <a:gd name="adj" fmla="val 16667"/>
                </a:avLst>
              </a:prstGeom>
              <a:solidFill>
                <a:srgbClr val="C0C0C0">
                  <a:alpha val="50195"/>
                </a:srgbClr>
              </a:solidFill>
              <a:ln w="9525">
                <a:solidFill>
                  <a:srgbClr val="000000"/>
                </a:solidFill>
                <a:round/>
                <a:headEnd/>
                <a:tailEnd/>
              </a:ln>
            </p:spPr>
            <p:txBody>
              <a:bodyPr lIns="0" tIns="10800" rIns="0" bIns="1080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just" eaLnBrk="1" hangingPunct="1"/>
                <a:r>
                  <a:rPr kumimoji="1" lang="en-US" altLang="zh-CN" sz="1600" b="1">
                    <a:latin typeface="Times New Roman" panose="02020603050405020304" pitchFamily="18" charset="0"/>
                  </a:rPr>
                  <a:t>GIS Java Applet</a:t>
                </a:r>
                <a:r>
                  <a:rPr kumimoji="1" lang="zh-CN" altLang="en-US" sz="1600" b="1">
                    <a:latin typeface="Times New Roman" panose="02020603050405020304" pitchFamily="18" charset="0"/>
                  </a:rPr>
                  <a:t>控件</a:t>
                </a:r>
              </a:p>
              <a:p>
                <a:pPr algn="just" eaLnBrk="1" hangingPunct="1"/>
                <a:r>
                  <a:rPr kumimoji="1" lang="en-US" altLang="zh-CN" sz="1600" b="1">
                    <a:latin typeface="Times New Roman" panose="02020603050405020304" pitchFamily="18" charset="0"/>
                  </a:rPr>
                  <a:t>(GIS</a:t>
                </a:r>
                <a:r>
                  <a:rPr kumimoji="1" lang="zh-CN" altLang="en-US" sz="1600" b="1">
                    <a:latin typeface="Times New Roman" panose="02020603050405020304" pitchFamily="18" charset="0"/>
                  </a:rPr>
                  <a:t>的操作、分析、数据的显示等</a:t>
                </a:r>
                <a:r>
                  <a:rPr kumimoji="1" lang="en-US" altLang="zh-CN" sz="1600" b="1">
                    <a:latin typeface="Times New Roman" panose="02020603050405020304" pitchFamily="18" charset="0"/>
                  </a:rPr>
                  <a:t>)</a:t>
                </a:r>
                <a:endParaRPr kumimoji="1" lang="en-US" altLang="zh-CN" sz="5400" b="1">
                  <a:latin typeface="Tahoma" panose="020B0604030504040204" pitchFamily="34" charset="0"/>
                </a:endParaRPr>
              </a:p>
            </p:txBody>
          </p:sp>
        </p:grpSp>
        <p:graphicFrame>
          <p:nvGraphicFramePr>
            <p:cNvPr id="50185" name="Object 11"/>
            <p:cNvGraphicFramePr>
              <a:graphicFrameLocks noChangeAspect="1"/>
            </p:cNvGraphicFramePr>
            <p:nvPr/>
          </p:nvGraphicFramePr>
          <p:xfrm>
            <a:off x="2256" y="3581"/>
            <a:ext cx="495" cy="569"/>
          </p:xfrm>
          <a:graphic>
            <a:graphicData uri="http://schemas.openxmlformats.org/presentationml/2006/ole">
              <mc:AlternateContent xmlns:mc="http://schemas.openxmlformats.org/markup-compatibility/2006">
                <mc:Choice xmlns:v="urn:schemas-microsoft-com:vml" Requires="v">
                  <p:oleObj spid="_x0000_s50189" name="Visio" r:id="rId3" imgW="947292" imgH="1018832" progId="Visio.Drawing.6">
                    <p:embed/>
                  </p:oleObj>
                </mc:Choice>
                <mc:Fallback>
                  <p:oleObj name="Visio" r:id="rId3" imgW="947292" imgH="1018832" progId="Visio.Drawing.6">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6" y="3581"/>
                          <a:ext cx="495" cy="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8307" name="Rectangle 3"/>
          <p:cNvSpPr>
            <a:spLocks noGrp="1" noChangeArrowheads="1"/>
          </p:cNvSpPr>
          <p:nvPr>
            <p:ph idx="1"/>
          </p:nvPr>
        </p:nvSpPr>
        <p:spPr>
          <a:xfrm>
            <a:off x="754063" y="1412875"/>
            <a:ext cx="7681912" cy="4537075"/>
          </a:xfrm>
        </p:spPr>
        <p:txBody>
          <a:bodyPr/>
          <a:lstStyle/>
          <a:p>
            <a:pPr eaLnBrk="1" hangingPunct="1">
              <a:lnSpc>
                <a:spcPct val="105000"/>
              </a:lnSpc>
              <a:buClr>
                <a:srgbClr val="FF6699"/>
              </a:buClr>
              <a:buFont typeface="Wingdings" panose="05000000000000000000" pitchFamily="2" charset="2"/>
              <a:buChar char="Ø"/>
              <a:defRPr/>
            </a:pPr>
            <a:r>
              <a:rPr lang="en-US" altLang="zh-CN" sz="2400" dirty="0">
                <a:solidFill>
                  <a:schemeClr val="hlink"/>
                </a:solidFill>
                <a:latin typeface="+mn-ea"/>
              </a:rPr>
              <a:t>GIS Java Applet</a:t>
            </a:r>
            <a:r>
              <a:rPr lang="zh-CN" altLang="en-US" sz="2400" dirty="0" smtClean="0">
                <a:solidFill>
                  <a:schemeClr val="hlink"/>
                </a:solidFill>
                <a:latin typeface="+mn-ea"/>
              </a:rPr>
              <a:t>优势：</a:t>
            </a:r>
          </a:p>
          <a:p>
            <a:pPr lvl="1" eaLnBrk="1" hangingPunct="1">
              <a:lnSpc>
                <a:spcPct val="105000"/>
              </a:lnSpc>
              <a:buClr>
                <a:srgbClr val="FF6699"/>
              </a:buClr>
              <a:buFont typeface="Wingdings" panose="05000000000000000000" pitchFamily="2" charset="2"/>
              <a:buChar char="Ø"/>
              <a:defRPr/>
            </a:pPr>
            <a:r>
              <a:rPr lang="zh-CN" altLang="en-US" sz="2000" dirty="0" smtClean="0">
                <a:latin typeface="+mn-ea"/>
              </a:rPr>
              <a:t>体系结构中立，与平台和操作系统无关。在具有</a:t>
            </a:r>
            <a:r>
              <a:rPr lang="en-US" altLang="zh-CN" sz="2000" dirty="0" smtClean="0">
                <a:latin typeface="+mn-ea"/>
              </a:rPr>
              <a:t>Java</a:t>
            </a:r>
            <a:r>
              <a:rPr lang="zh-CN" altLang="en-US" sz="2000" dirty="0" smtClean="0">
                <a:latin typeface="+mn-ea"/>
              </a:rPr>
              <a:t>虚拟机的</a:t>
            </a:r>
            <a:r>
              <a:rPr lang="en-US" altLang="zh-CN" sz="2000" dirty="0" smtClean="0">
                <a:latin typeface="+mn-ea"/>
              </a:rPr>
              <a:t>Web</a:t>
            </a:r>
            <a:r>
              <a:rPr lang="zh-CN" altLang="en-US" sz="2000" dirty="0" smtClean="0">
                <a:latin typeface="+mn-ea"/>
              </a:rPr>
              <a:t>浏览器上运行。写一次，可到处运行。</a:t>
            </a:r>
          </a:p>
          <a:p>
            <a:pPr lvl="1" eaLnBrk="1" hangingPunct="1">
              <a:lnSpc>
                <a:spcPct val="105000"/>
              </a:lnSpc>
              <a:buClr>
                <a:srgbClr val="FF6699"/>
              </a:buClr>
              <a:buFont typeface="Wingdings" panose="05000000000000000000" pitchFamily="2" charset="2"/>
              <a:buChar char="Ø"/>
              <a:defRPr/>
            </a:pPr>
            <a:r>
              <a:rPr lang="zh-CN" altLang="en-US" sz="2000" dirty="0" smtClean="0">
                <a:latin typeface="+mn-ea"/>
              </a:rPr>
              <a:t>动态运行，无须在用户端预先安装：由于</a:t>
            </a:r>
            <a:r>
              <a:rPr lang="en-US" altLang="zh-CN" sz="2000" dirty="0" smtClean="0">
                <a:latin typeface="+mn-ea"/>
              </a:rPr>
              <a:t>GIS Java Applet</a:t>
            </a:r>
            <a:r>
              <a:rPr lang="zh-CN" altLang="en-US" sz="2000" dirty="0" smtClean="0">
                <a:latin typeface="+mn-ea"/>
              </a:rPr>
              <a:t>是在运行时从</a:t>
            </a:r>
            <a:r>
              <a:rPr lang="en-US" altLang="zh-CN" sz="2000" dirty="0" smtClean="0">
                <a:latin typeface="+mn-ea"/>
              </a:rPr>
              <a:t>Web</a:t>
            </a:r>
            <a:r>
              <a:rPr lang="zh-CN" altLang="en-US" sz="2000" dirty="0" smtClean="0">
                <a:latin typeface="+mn-ea"/>
              </a:rPr>
              <a:t>服务器动态下载的，所以当服务器端的</a:t>
            </a:r>
            <a:r>
              <a:rPr lang="en-US" altLang="zh-CN" sz="2000" dirty="0" smtClean="0">
                <a:latin typeface="+mn-ea"/>
              </a:rPr>
              <a:t>GIS Java Applet</a:t>
            </a:r>
            <a:r>
              <a:rPr lang="zh-CN" altLang="en-US" sz="2000" dirty="0" smtClean="0">
                <a:latin typeface="+mn-ea"/>
              </a:rPr>
              <a:t>更新后，客户机端总是可以使用最新的版本。</a:t>
            </a:r>
          </a:p>
          <a:p>
            <a:pPr lvl="1" eaLnBrk="1" hangingPunct="1">
              <a:lnSpc>
                <a:spcPct val="105000"/>
              </a:lnSpc>
              <a:buClr>
                <a:srgbClr val="FF6699"/>
              </a:buClr>
              <a:buFont typeface="Wingdings" panose="05000000000000000000" pitchFamily="2" charset="2"/>
              <a:buChar char="Ø"/>
              <a:defRPr/>
            </a:pPr>
            <a:r>
              <a:rPr lang="en-US" altLang="zh-CN" sz="2000" dirty="0" smtClean="0">
                <a:latin typeface="+mn-ea"/>
              </a:rPr>
              <a:t>GIS</a:t>
            </a:r>
            <a:r>
              <a:rPr lang="zh-CN" altLang="en-US" sz="2000" dirty="0" smtClean="0">
                <a:latin typeface="+mn-ea"/>
              </a:rPr>
              <a:t>操作速度快：所有的</a:t>
            </a:r>
            <a:r>
              <a:rPr lang="en-US" altLang="zh-CN" sz="2000" dirty="0" smtClean="0">
                <a:latin typeface="+mn-ea"/>
              </a:rPr>
              <a:t>GIS</a:t>
            </a:r>
            <a:r>
              <a:rPr lang="zh-CN" altLang="en-US" sz="2000" dirty="0" smtClean="0">
                <a:latin typeface="+mn-ea"/>
              </a:rPr>
              <a:t>操作都是在本地由</a:t>
            </a:r>
            <a:r>
              <a:rPr lang="en-US" altLang="zh-CN" sz="2000" dirty="0" smtClean="0">
                <a:latin typeface="+mn-ea"/>
              </a:rPr>
              <a:t>GIS Java Applet</a:t>
            </a:r>
            <a:r>
              <a:rPr lang="zh-CN" altLang="en-US" sz="2000" dirty="0" smtClean="0">
                <a:latin typeface="+mn-ea"/>
              </a:rPr>
              <a:t>完成，因此运行的速度快。</a:t>
            </a:r>
          </a:p>
          <a:p>
            <a:pPr lvl="1" eaLnBrk="1" hangingPunct="1">
              <a:lnSpc>
                <a:spcPct val="105000"/>
              </a:lnSpc>
              <a:buClr>
                <a:srgbClr val="FF6699"/>
              </a:buClr>
              <a:buFont typeface="Wingdings" panose="05000000000000000000" pitchFamily="2" charset="2"/>
              <a:buChar char="Ø"/>
              <a:defRPr/>
            </a:pPr>
            <a:r>
              <a:rPr lang="zh-CN" altLang="en-US" sz="2000" dirty="0" smtClean="0">
                <a:latin typeface="+mn-ea"/>
              </a:rPr>
              <a:t>服务器和网络传输的负担轻：服务器仅需提供</a:t>
            </a:r>
            <a:r>
              <a:rPr lang="en-US" altLang="zh-CN" sz="2000" dirty="0" smtClean="0">
                <a:latin typeface="+mn-ea"/>
              </a:rPr>
              <a:t>GIS</a:t>
            </a:r>
            <a:r>
              <a:rPr lang="zh-CN" altLang="en-US" sz="2000" dirty="0" smtClean="0">
                <a:latin typeface="+mn-ea"/>
              </a:rPr>
              <a:t>数据服务，网络也只需将</a:t>
            </a:r>
            <a:r>
              <a:rPr lang="en-US" altLang="zh-CN" sz="2000" dirty="0" smtClean="0">
                <a:latin typeface="+mn-ea"/>
              </a:rPr>
              <a:t>GIS</a:t>
            </a:r>
            <a:r>
              <a:rPr lang="zh-CN" altLang="en-US" sz="2000" dirty="0" smtClean="0">
                <a:latin typeface="+mn-ea"/>
              </a:rPr>
              <a:t>数据一次性传输。服务器的负担很小，网络传输的负担轻。</a:t>
            </a:r>
            <a:endParaRPr lang="zh-CN" altLang="en-US" sz="1600" dirty="0" smtClean="0">
              <a:latin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4213" y="11588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4000">
                <a:solidFill>
                  <a:schemeClr val="hlink"/>
                </a:solidFill>
                <a:latin typeface="宋体" panose="02010600030101010101" pitchFamily="2" charset="-122"/>
              </a:rPr>
              <a:t>2.1 WebGIS</a:t>
            </a:r>
            <a:r>
              <a:rPr lang="zh-CN" altLang="en-US" sz="4000">
                <a:solidFill>
                  <a:schemeClr val="hlink"/>
                </a:solidFill>
                <a:latin typeface="宋体" panose="02010600030101010101" pitchFamily="2" charset="-122"/>
              </a:rPr>
              <a:t>基本框架</a:t>
            </a:r>
            <a:r>
              <a:rPr lang="en-US" altLang="zh-CN" sz="4000">
                <a:solidFill>
                  <a:schemeClr val="hlink"/>
                </a:solidFill>
                <a:latin typeface="宋体" panose="02010600030101010101" pitchFamily="2" charset="-122"/>
              </a:rPr>
              <a:t>(</a:t>
            </a:r>
            <a:r>
              <a:rPr lang="zh-CN" altLang="en-US" sz="4000">
                <a:solidFill>
                  <a:schemeClr val="hlink"/>
                </a:solidFill>
                <a:latin typeface="宋体" panose="02010600030101010101" pitchFamily="2" charset="-122"/>
              </a:rPr>
              <a:t>逻辑结构</a:t>
            </a:r>
            <a:r>
              <a:rPr lang="en-US" altLang="zh-CN" sz="4000">
                <a:solidFill>
                  <a:schemeClr val="hlink"/>
                </a:solidFill>
                <a:latin typeface="宋体" panose="02010600030101010101" pitchFamily="2" charset="-122"/>
              </a:rPr>
              <a:t>)</a:t>
            </a:r>
            <a:endParaRPr lang="zh-CN" altLang="en-US" sz="4000">
              <a:solidFill>
                <a:schemeClr val="hlink"/>
              </a:solidFill>
              <a:latin typeface="宋体" panose="02010600030101010101" pitchFamily="2" charset="-122"/>
            </a:endParaRPr>
          </a:p>
        </p:txBody>
      </p:sp>
      <p:pic>
        <p:nvPicPr>
          <p:cNvPr id="15363"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7513" y="1484313"/>
            <a:ext cx="8305800"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a:t>2.2.2 </a:t>
            </a:r>
            <a:r>
              <a:rPr lang="zh-CN" altLang="en-US" sz="3600" dirty="0"/>
              <a:t>客户端</a:t>
            </a:r>
            <a:r>
              <a:rPr lang="zh-CN" altLang="en-US" sz="3600" dirty="0" smtClean="0"/>
              <a:t>实现技术</a:t>
            </a:r>
            <a:endParaRPr lang="en-US" altLang="zh-CN" sz="3600" dirty="0" smtClean="0"/>
          </a:p>
        </p:txBody>
      </p:sp>
      <p:sp>
        <p:nvSpPr>
          <p:cNvPr id="739331" name="Rectangle 3"/>
          <p:cNvSpPr>
            <a:spLocks noGrp="1" noChangeArrowheads="1"/>
          </p:cNvSpPr>
          <p:nvPr>
            <p:ph idx="1"/>
          </p:nvPr>
        </p:nvSpPr>
        <p:spPr>
          <a:xfrm>
            <a:off x="684213" y="1412875"/>
            <a:ext cx="8270875" cy="4103688"/>
          </a:xfrm>
        </p:spPr>
        <p:txBody>
          <a:bodyPr/>
          <a:lstStyle/>
          <a:p>
            <a:pPr eaLnBrk="1" hangingPunct="1">
              <a:lnSpc>
                <a:spcPct val="130000"/>
              </a:lnSpc>
              <a:buClr>
                <a:srgbClr val="FF6699"/>
              </a:buClr>
              <a:buFont typeface="Wingdings" panose="05000000000000000000" pitchFamily="2" charset="2"/>
              <a:buChar char="Ø"/>
              <a:defRPr/>
            </a:pPr>
            <a:r>
              <a:rPr lang="en-US" altLang="zh-CN" sz="2400" dirty="0">
                <a:solidFill>
                  <a:schemeClr val="hlink"/>
                </a:solidFill>
                <a:latin typeface="+mn-ea"/>
              </a:rPr>
              <a:t>GIS Java Applet</a:t>
            </a:r>
            <a:r>
              <a:rPr lang="zh-CN" altLang="en-US" sz="2400" dirty="0" smtClean="0">
                <a:solidFill>
                  <a:schemeClr val="hlink"/>
                </a:solidFill>
                <a:latin typeface="+mn-ea"/>
              </a:rPr>
              <a:t>劣势： </a:t>
            </a:r>
          </a:p>
          <a:p>
            <a:pPr lvl="1" eaLnBrk="1" hangingPunct="1">
              <a:lnSpc>
                <a:spcPct val="130000"/>
              </a:lnSpc>
              <a:buClr>
                <a:srgbClr val="FF6699"/>
              </a:buClr>
              <a:buFont typeface="Wingdings" panose="05000000000000000000" pitchFamily="2" charset="2"/>
              <a:buChar char="Ø"/>
              <a:defRPr/>
            </a:pPr>
            <a:r>
              <a:rPr lang="zh-CN" altLang="en-US" sz="2000" dirty="0" smtClean="0">
                <a:latin typeface="+mn-ea"/>
              </a:rPr>
              <a:t>客户端负荷较重</a:t>
            </a:r>
          </a:p>
          <a:p>
            <a:pPr lvl="1" eaLnBrk="1" hangingPunct="1">
              <a:lnSpc>
                <a:spcPct val="130000"/>
              </a:lnSpc>
              <a:buClr>
                <a:srgbClr val="FF6699"/>
              </a:buClr>
              <a:buFont typeface="Wingdings" panose="05000000000000000000" pitchFamily="2" charset="2"/>
              <a:buChar char="Ø"/>
              <a:defRPr/>
            </a:pPr>
            <a:r>
              <a:rPr lang="zh-CN" altLang="en-US" sz="2000" dirty="0" smtClean="0">
                <a:latin typeface="+mn-ea"/>
              </a:rPr>
              <a:t>速度不快，运行在</a:t>
            </a:r>
            <a:r>
              <a:rPr lang="en-US" altLang="zh-CN" sz="2000" dirty="0" smtClean="0">
                <a:latin typeface="+mn-ea"/>
              </a:rPr>
              <a:t>JVM</a:t>
            </a:r>
            <a:r>
              <a:rPr lang="zh-CN" altLang="en-US" sz="2000" dirty="0" smtClean="0">
                <a:latin typeface="+mn-ea"/>
              </a:rPr>
              <a:t>上，解释执行，代码相对冗余 </a:t>
            </a:r>
          </a:p>
          <a:p>
            <a:pPr lvl="1" eaLnBrk="1" hangingPunct="1">
              <a:lnSpc>
                <a:spcPct val="130000"/>
              </a:lnSpc>
              <a:buClr>
                <a:srgbClr val="FF6699"/>
              </a:buClr>
              <a:buFont typeface="Wingdings" panose="05000000000000000000" pitchFamily="2" charset="2"/>
              <a:buChar char="Ø"/>
              <a:defRPr/>
            </a:pPr>
            <a:r>
              <a:rPr lang="zh-CN" altLang="en-US" sz="2000" dirty="0" smtClean="0">
                <a:latin typeface="+mn-ea"/>
              </a:rPr>
              <a:t>分析功能有限</a:t>
            </a:r>
          </a:p>
          <a:p>
            <a:pPr eaLnBrk="1" hangingPunct="1">
              <a:lnSpc>
                <a:spcPct val="130000"/>
              </a:lnSpc>
              <a:buClr>
                <a:srgbClr val="FF6699"/>
              </a:buClr>
              <a:buFont typeface="Wingdings" panose="05000000000000000000" pitchFamily="2" charset="2"/>
              <a:buChar char="Ø"/>
              <a:defRPr/>
            </a:pPr>
            <a:r>
              <a:rPr lang="zh-CN" altLang="en-US" sz="2400" dirty="0" smtClean="0">
                <a:solidFill>
                  <a:schemeClr val="hlink"/>
                </a:solidFill>
                <a:latin typeface="+mn-ea"/>
              </a:rPr>
              <a:t>利用</a:t>
            </a:r>
            <a:r>
              <a:rPr lang="en-US" altLang="zh-CN" sz="2400" dirty="0" smtClean="0">
                <a:solidFill>
                  <a:schemeClr val="hlink"/>
                </a:solidFill>
                <a:latin typeface="+mn-ea"/>
              </a:rPr>
              <a:t>Java Applet</a:t>
            </a:r>
            <a:r>
              <a:rPr lang="zh-CN" altLang="en-US" sz="2400" dirty="0" smtClean="0">
                <a:solidFill>
                  <a:schemeClr val="hlink"/>
                </a:solidFill>
                <a:latin typeface="+mn-ea"/>
              </a:rPr>
              <a:t>技术开发</a:t>
            </a:r>
            <a:r>
              <a:rPr lang="en-US" altLang="zh-CN" sz="2400" dirty="0" smtClean="0">
                <a:solidFill>
                  <a:schemeClr val="hlink"/>
                </a:solidFill>
                <a:latin typeface="+mn-ea"/>
              </a:rPr>
              <a:t>WebGIS</a:t>
            </a:r>
            <a:r>
              <a:rPr lang="zh-CN" altLang="en-US" sz="2400" dirty="0" smtClean="0">
                <a:solidFill>
                  <a:schemeClr val="hlink"/>
                </a:solidFill>
                <a:latin typeface="+mn-ea"/>
              </a:rPr>
              <a:t>的产品有</a:t>
            </a:r>
          </a:p>
          <a:p>
            <a:pPr lvl="1" eaLnBrk="1" hangingPunct="1">
              <a:lnSpc>
                <a:spcPct val="130000"/>
              </a:lnSpc>
              <a:buClr>
                <a:srgbClr val="FF6699"/>
              </a:buClr>
              <a:buFont typeface="Wingdings" panose="05000000000000000000" pitchFamily="2" charset="2"/>
              <a:buChar char="Ø"/>
              <a:defRPr/>
            </a:pPr>
            <a:r>
              <a:rPr lang="en-US" altLang="zh-CN" sz="2000" dirty="0" smtClean="0">
                <a:latin typeface="+mn-ea"/>
              </a:rPr>
              <a:t>Autodesk </a:t>
            </a:r>
            <a:r>
              <a:rPr lang="en-US" altLang="zh-CN" sz="2000" dirty="0" err="1" smtClean="0">
                <a:latin typeface="+mn-ea"/>
              </a:rPr>
              <a:t>MapGuide</a:t>
            </a:r>
            <a:endParaRPr lang="en-US" altLang="zh-CN" sz="2000" dirty="0" smtClean="0">
              <a:latin typeface="+mn-ea"/>
            </a:endParaRPr>
          </a:p>
          <a:p>
            <a:pPr lvl="1" eaLnBrk="1" hangingPunct="1">
              <a:lnSpc>
                <a:spcPct val="130000"/>
              </a:lnSpc>
              <a:buClr>
                <a:srgbClr val="FF6699"/>
              </a:buClr>
              <a:buFont typeface="Wingdings" panose="05000000000000000000" pitchFamily="2" charset="2"/>
              <a:buChar char="Ø"/>
              <a:defRPr/>
            </a:pPr>
            <a:r>
              <a:rPr lang="en-US" altLang="zh-CN" sz="2000" dirty="0" smtClean="0">
                <a:latin typeface="+mn-ea"/>
              </a:rPr>
              <a:t>MapInfo </a:t>
            </a:r>
            <a:r>
              <a:rPr lang="en-US" altLang="zh-CN" sz="2000" dirty="0" err="1" smtClean="0">
                <a:latin typeface="+mn-ea"/>
              </a:rPr>
              <a:t>MapXtreme</a:t>
            </a:r>
            <a:r>
              <a:rPr lang="en-US" altLang="zh-CN" sz="2000" dirty="0" smtClean="0">
                <a:latin typeface="+mn-ea"/>
              </a:rPr>
              <a:t> for Java</a:t>
            </a:r>
          </a:p>
          <a:p>
            <a:pPr lvl="1" eaLnBrk="1" hangingPunct="1">
              <a:lnSpc>
                <a:spcPct val="130000"/>
              </a:lnSpc>
              <a:buClr>
                <a:srgbClr val="FF6699"/>
              </a:buClr>
              <a:buFont typeface="Wingdings" panose="05000000000000000000" pitchFamily="2" charset="2"/>
              <a:buChar char="Ø"/>
              <a:defRPr/>
            </a:pPr>
            <a:r>
              <a:rPr lang="zh-CN" altLang="en-US" sz="2000" dirty="0" smtClean="0">
                <a:latin typeface="+mn-ea"/>
              </a:rPr>
              <a:t>吉奥</a:t>
            </a:r>
            <a:r>
              <a:rPr lang="en-US" altLang="zh-CN" sz="2000" dirty="0" err="1" smtClean="0">
                <a:latin typeface="+mn-ea"/>
              </a:rPr>
              <a:t>Geosurf</a:t>
            </a:r>
            <a:endParaRPr lang="en-US" altLang="zh-CN" sz="2000" dirty="0" smtClean="0">
              <a:latin typeface="+mn-ea"/>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2.2.3 WebGIS</a:t>
            </a:r>
            <a:r>
              <a:rPr lang="zh-CN" altLang="en-US" sz="3600" dirty="0" smtClean="0"/>
              <a:t>实现技术</a:t>
            </a:r>
            <a:endParaRPr lang="zh-CN" altLang="en-US" sz="2800" dirty="0" smtClean="0"/>
          </a:p>
        </p:txBody>
      </p:sp>
      <p:graphicFrame>
        <p:nvGraphicFramePr>
          <p:cNvPr id="745475" name="Group 3"/>
          <p:cNvGraphicFramePr>
            <a:graphicFrameLocks noGrp="1"/>
          </p:cNvGraphicFramePr>
          <p:nvPr>
            <p:ph idx="1"/>
          </p:nvPr>
        </p:nvGraphicFramePr>
        <p:xfrm>
          <a:off x="239713" y="1979613"/>
          <a:ext cx="8709025" cy="4235450"/>
        </p:xfrm>
        <a:graphic>
          <a:graphicData uri="http://schemas.openxmlformats.org/drawingml/2006/table">
            <a:tbl>
              <a:tblPr/>
              <a:tblGrid>
                <a:gridCol w="1670354"/>
                <a:gridCol w="1259117"/>
                <a:gridCol w="1144796"/>
                <a:gridCol w="1918050"/>
                <a:gridCol w="2716708"/>
              </a:tblGrid>
              <a:tr h="491169">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dirty="0" smtClean="0">
                          <a:ln>
                            <a:noFill/>
                          </a:ln>
                          <a:solidFill>
                            <a:schemeClr val="tx1"/>
                          </a:solidFill>
                          <a:effectLst/>
                          <a:latin typeface="+mn-ea"/>
                          <a:ea typeface="+mn-ea"/>
                        </a:rPr>
                        <a:t>类型</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smtClean="0">
                          <a:ln>
                            <a:noFill/>
                          </a:ln>
                          <a:solidFill>
                            <a:schemeClr val="tx1"/>
                          </a:solidFill>
                          <a:effectLst/>
                          <a:latin typeface="+mn-ea"/>
                          <a:ea typeface="+mn-ea"/>
                        </a:rPr>
                        <a:t>工作模式</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smtClean="0">
                          <a:ln>
                            <a:noFill/>
                          </a:ln>
                          <a:solidFill>
                            <a:schemeClr val="tx1"/>
                          </a:solidFill>
                          <a:effectLst/>
                          <a:latin typeface="+mn-ea"/>
                          <a:ea typeface="+mn-ea"/>
                        </a:rPr>
                        <a:t>实例</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dirty="0" smtClean="0">
                          <a:ln>
                            <a:noFill/>
                          </a:ln>
                          <a:solidFill>
                            <a:schemeClr val="tx1"/>
                          </a:solidFill>
                          <a:effectLst/>
                          <a:latin typeface="+mn-ea"/>
                          <a:ea typeface="+mn-ea"/>
                        </a:rPr>
                        <a:t>优点</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smtClean="0">
                          <a:ln>
                            <a:noFill/>
                          </a:ln>
                          <a:solidFill>
                            <a:schemeClr val="tx1"/>
                          </a:solidFill>
                          <a:effectLst/>
                          <a:latin typeface="+mn-ea"/>
                          <a:ea typeface="+mn-ea"/>
                        </a:rPr>
                        <a:t>缺陷</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00198">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dirty="0" smtClean="0">
                          <a:ln>
                            <a:noFill/>
                          </a:ln>
                          <a:solidFill>
                            <a:schemeClr val="tx1"/>
                          </a:solidFill>
                          <a:effectLst/>
                          <a:latin typeface="+mn-ea"/>
                          <a:ea typeface="+mn-ea"/>
                        </a:rPr>
                        <a:t>基于</a:t>
                      </a:r>
                      <a:r>
                        <a:rPr kumimoji="0" lang="en-US" altLang="zh-CN" sz="1200" b="1" i="0" u="none" strike="noStrike" cap="none" normalizeH="0" baseline="0" dirty="0" smtClean="0">
                          <a:ln>
                            <a:noFill/>
                          </a:ln>
                          <a:solidFill>
                            <a:schemeClr val="tx1"/>
                          </a:solidFill>
                          <a:effectLst/>
                          <a:latin typeface="+mn-ea"/>
                          <a:ea typeface="+mn-ea"/>
                        </a:rPr>
                        <a:t>CGI </a:t>
                      </a:r>
                      <a:r>
                        <a:rPr kumimoji="0" lang="zh-CN" altLang="en-US" sz="1200" b="1" i="0" u="none" strike="noStrike" cap="none" normalizeH="0" baseline="0" dirty="0" smtClean="0">
                          <a:ln>
                            <a:noFill/>
                          </a:ln>
                          <a:solidFill>
                            <a:schemeClr val="tx1"/>
                          </a:solidFill>
                          <a:effectLst/>
                          <a:latin typeface="+mn-ea"/>
                          <a:ea typeface="+mn-ea"/>
                        </a:rPr>
                        <a:t>的</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1" i="0" u="none" strike="noStrike" cap="none" normalizeH="0" baseline="0" dirty="0" smtClean="0">
                          <a:ln>
                            <a:noFill/>
                          </a:ln>
                          <a:solidFill>
                            <a:schemeClr val="tx1"/>
                          </a:solidFill>
                          <a:effectLst/>
                          <a:latin typeface="+mn-ea"/>
                          <a:ea typeface="+mn-ea"/>
                        </a:rPr>
                        <a:t>WEB GIS</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CGI</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mn-ea"/>
                          <a:ea typeface="+mn-ea"/>
                        </a:rPr>
                        <a:t>IMS,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mn-ea"/>
                          <a:ea typeface="+mn-ea"/>
                        </a:rPr>
                        <a:t>ProServer</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客户端很小；</a:t>
                      </a:r>
                    </a:p>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充分利用服务器的资源</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JPEG</a:t>
                      </a:r>
                      <a:r>
                        <a:rPr kumimoji="0" lang="zh-CN" altLang="en-US" sz="1200" b="0" i="0" u="none" strike="noStrike" cap="none" normalizeH="0" baseline="0" smtClean="0">
                          <a:ln>
                            <a:noFill/>
                          </a:ln>
                          <a:solidFill>
                            <a:schemeClr val="tx1"/>
                          </a:solidFill>
                          <a:effectLst/>
                          <a:latin typeface="+mn-ea"/>
                          <a:ea typeface="+mn-ea"/>
                        </a:rPr>
                        <a:t>和</a:t>
                      </a:r>
                      <a:r>
                        <a:rPr kumimoji="0" lang="en-US" altLang="zh-CN" sz="1200" b="0" i="0" u="none" strike="noStrike" cap="none" normalizeH="0" baseline="0" smtClean="0">
                          <a:ln>
                            <a:noFill/>
                          </a:ln>
                          <a:solidFill>
                            <a:schemeClr val="tx1"/>
                          </a:solidFill>
                          <a:effectLst/>
                          <a:latin typeface="+mn-ea"/>
                          <a:ea typeface="+mn-ea"/>
                        </a:rPr>
                        <a:t>GIF</a:t>
                      </a:r>
                      <a:r>
                        <a:rPr kumimoji="0" lang="zh-CN" altLang="en-US" sz="1200" b="0" i="0" u="none" strike="noStrike" cap="none" normalizeH="0" baseline="0" smtClean="0">
                          <a:ln>
                            <a:noFill/>
                          </a:ln>
                          <a:solidFill>
                            <a:schemeClr val="tx1"/>
                          </a:solidFill>
                          <a:effectLst/>
                          <a:latin typeface="+mn-ea"/>
                          <a:ea typeface="+mn-ea"/>
                        </a:rPr>
                        <a:t>是客户端操作的唯一形式；互联网和服务器的负担重</a:t>
                      </a:r>
                      <a:r>
                        <a:rPr kumimoji="0" lang="en-US" altLang="zh-CN" sz="1200" b="0" i="0" u="none" strike="noStrike" cap="none" normalizeH="0" baseline="0" smtClean="0">
                          <a:ln>
                            <a:noFill/>
                          </a:ln>
                          <a:solidFill>
                            <a:schemeClr val="tx1"/>
                          </a:solidFill>
                          <a:effectLst/>
                          <a:latin typeface="+mn-ea"/>
                          <a:ea typeface="+mn-ea"/>
                        </a:rPr>
                        <a:t>, CGI</a:t>
                      </a:r>
                      <a:r>
                        <a:rPr kumimoji="0" lang="zh-CN" altLang="en-US" sz="1200" b="0" i="0" u="none" strike="noStrike" cap="none" normalizeH="0" baseline="0" smtClean="0">
                          <a:ln>
                            <a:noFill/>
                          </a:ln>
                          <a:solidFill>
                            <a:schemeClr val="tx1"/>
                          </a:solidFill>
                          <a:effectLst/>
                          <a:latin typeface="+mn-ea"/>
                          <a:ea typeface="+mn-ea"/>
                        </a:rPr>
                        <a:t>的应 用程序一般都是可执 行程序。</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59">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dirty="0" smtClean="0">
                          <a:ln>
                            <a:noFill/>
                          </a:ln>
                          <a:solidFill>
                            <a:schemeClr val="tx1"/>
                          </a:solidFill>
                          <a:effectLst/>
                          <a:latin typeface="+mn-ea"/>
                          <a:ea typeface="+mn-ea"/>
                        </a:rPr>
                        <a:t>基于</a:t>
                      </a:r>
                      <a:r>
                        <a:rPr kumimoji="0" lang="en-US" altLang="zh-CN" sz="1200" b="1" i="0" u="none" strike="noStrike" cap="none" normalizeH="0" baseline="0" dirty="0" smtClean="0">
                          <a:ln>
                            <a:noFill/>
                          </a:ln>
                          <a:solidFill>
                            <a:schemeClr val="tx1"/>
                          </a:solidFill>
                          <a:effectLst/>
                          <a:latin typeface="+mn-ea"/>
                          <a:ea typeface="+mn-ea"/>
                        </a:rPr>
                        <a:t>Server API</a:t>
                      </a:r>
                      <a:r>
                        <a:rPr kumimoji="0" lang="zh-CN" altLang="en-US" sz="1200" b="1" i="0" u="none" strike="noStrike" cap="none" normalizeH="0" baseline="0" dirty="0" smtClean="0">
                          <a:ln>
                            <a:noFill/>
                          </a:ln>
                          <a:solidFill>
                            <a:schemeClr val="tx1"/>
                          </a:solidFill>
                          <a:effectLst/>
                          <a:latin typeface="+mn-ea"/>
                          <a:ea typeface="+mn-ea"/>
                        </a:rPr>
                        <a:t>的</a:t>
                      </a:r>
                      <a:r>
                        <a:rPr kumimoji="0" lang="en-US" altLang="zh-CN" sz="1200" b="1" i="0" u="none" strike="noStrike" cap="none" normalizeH="0" baseline="0" dirty="0" smtClean="0">
                          <a:ln>
                            <a:noFill/>
                          </a:ln>
                          <a:solidFill>
                            <a:schemeClr val="tx1"/>
                          </a:solidFill>
                          <a:effectLst/>
                          <a:latin typeface="+mn-ea"/>
                          <a:ea typeface="+mn-ea"/>
                        </a:rPr>
                        <a:t>WEB GIS</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90000"/>
                        </a:lnSpc>
                        <a:spcBef>
                          <a:spcPct val="20000"/>
                        </a:spcBef>
                        <a:spcAft>
                          <a:spcPct val="0"/>
                        </a:spcAft>
                        <a:buClr>
                          <a:schemeClr val="hlink"/>
                        </a:buClr>
                        <a:buSzPct val="60000"/>
                        <a:buFont typeface="Wingdings" panose="05000000000000000000" pitchFamily="2" charset="2"/>
                        <a:buNone/>
                        <a:tabLst/>
                      </a:pPr>
                      <a:r>
                        <a:rPr kumimoji="0" lang="en-US" altLang="zh-CN" sz="1200" b="1" i="0" u="none" strike="noStrike" cap="none" normalizeH="0" baseline="0" dirty="0" smtClean="0">
                          <a:ln>
                            <a:noFill/>
                          </a:ln>
                          <a:solidFill>
                            <a:schemeClr val="tx1"/>
                          </a:solidFill>
                          <a:effectLst/>
                          <a:latin typeface="+mn-ea"/>
                          <a:ea typeface="+mn-ea"/>
                        </a:rPr>
                        <a:t>Server API</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err="1" smtClean="0">
                          <a:ln>
                            <a:noFill/>
                          </a:ln>
                          <a:solidFill>
                            <a:schemeClr val="tx1"/>
                          </a:solidFill>
                          <a:effectLst/>
                          <a:latin typeface="+mn-ea"/>
                          <a:ea typeface="+mn-ea"/>
                        </a:rPr>
                        <a:t>GeoBeans</a:t>
                      </a:r>
                      <a:endParaRPr kumimoji="0" lang="en-US" altLang="zh-CN" sz="1200" b="0" i="0" u="none" strike="noStrike" cap="none" normalizeH="0" baseline="0" dirty="0" smtClean="0">
                        <a:ln>
                          <a:noFill/>
                        </a:ln>
                        <a:solidFill>
                          <a:schemeClr val="tx1"/>
                        </a:solidFill>
                        <a:effectLst/>
                        <a:latin typeface="+mn-ea"/>
                        <a:ea typeface="+mn-ea"/>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mn-ea"/>
                          <a:ea typeface="+mn-ea"/>
                        </a:rPr>
                        <a:t>IMS</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客户端很小；</a:t>
                      </a:r>
                    </a:p>
                    <a:p>
                      <a:pPr marL="0" marR="0" lvl="0" indent="0" algn="just" defTabSz="914400" rtl="0" eaLnBrk="0" fontAlgn="base" latinLnBrk="0" hangingPunct="0">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充分利用服务器的资源</a:t>
                      </a:r>
                      <a:r>
                        <a:rPr kumimoji="0" lang="en-US" altLang="zh-CN" sz="1200" b="0" i="0" u="none" strike="noStrike" cap="none" normalizeH="0" baseline="0" smtClean="0">
                          <a:ln>
                            <a:noFill/>
                          </a:ln>
                          <a:solidFill>
                            <a:schemeClr val="tx1"/>
                          </a:solidFill>
                          <a:effectLst/>
                          <a:latin typeface="+mn-ea"/>
                          <a:ea typeface="+mn-ea"/>
                        </a:rPr>
                        <a:t>,</a:t>
                      </a:r>
                      <a:r>
                        <a:rPr kumimoji="0" lang="zh-CN" altLang="en-US" sz="1200" b="0" i="0" u="none" strike="noStrike" cap="none" normalizeH="0" baseline="0" smtClean="0">
                          <a:ln>
                            <a:noFill/>
                          </a:ln>
                          <a:solidFill>
                            <a:schemeClr val="tx1"/>
                          </a:solidFill>
                          <a:effectLst/>
                          <a:latin typeface="+mn-ea"/>
                          <a:ea typeface="+mn-ea"/>
                        </a:rPr>
                        <a:t>动态连接库的形式存在</a:t>
                      </a:r>
                      <a:r>
                        <a:rPr kumimoji="0" lang="en-US" altLang="zh-CN" sz="1200" b="0" i="0" u="none" strike="noStrike" cap="none" normalizeH="0" baseline="0" smtClean="0">
                          <a:ln>
                            <a:noFill/>
                          </a:ln>
                          <a:solidFill>
                            <a:schemeClr val="tx1"/>
                          </a:solidFill>
                          <a:effectLst/>
                          <a:latin typeface="+mn-ea"/>
                          <a:ea typeface="+mn-ea"/>
                        </a:rPr>
                        <a:t>.</a:t>
                      </a:r>
                      <a:endParaRPr kumimoji="0" lang="en-US" altLang="zh-CN" sz="1200" b="1" i="0" u="none" strike="noStrike" cap="none" normalizeH="0" baseline="0" smtClean="0">
                        <a:ln>
                          <a:noFill/>
                        </a:ln>
                        <a:solidFill>
                          <a:schemeClr val="tx1"/>
                        </a:solidFill>
                        <a:effectLst/>
                        <a:latin typeface="+mn-ea"/>
                        <a:ea typeface="+mn-ea"/>
                      </a:endParaRP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JPEG</a:t>
                      </a:r>
                      <a:r>
                        <a:rPr kumimoji="0" lang="zh-CN" altLang="en-US" sz="1200" b="0" i="0" u="none" strike="noStrike" cap="none" normalizeH="0" baseline="0" smtClean="0">
                          <a:ln>
                            <a:noFill/>
                          </a:ln>
                          <a:solidFill>
                            <a:schemeClr val="tx1"/>
                          </a:solidFill>
                          <a:effectLst/>
                          <a:latin typeface="+mn-ea"/>
                          <a:ea typeface="+mn-ea"/>
                        </a:rPr>
                        <a:t>和</a:t>
                      </a:r>
                      <a:r>
                        <a:rPr kumimoji="0" lang="en-US" altLang="zh-CN" sz="1200" b="0" i="0" u="none" strike="noStrike" cap="none" normalizeH="0" baseline="0" smtClean="0">
                          <a:ln>
                            <a:noFill/>
                          </a:ln>
                          <a:solidFill>
                            <a:schemeClr val="tx1"/>
                          </a:solidFill>
                          <a:effectLst/>
                          <a:latin typeface="+mn-ea"/>
                          <a:ea typeface="+mn-ea"/>
                        </a:rPr>
                        <a:t>GIF</a:t>
                      </a:r>
                      <a:r>
                        <a:rPr kumimoji="0" lang="zh-CN" altLang="en-US" sz="1200" b="0" i="0" u="none" strike="noStrike" cap="none" normalizeH="0" baseline="0" smtClean="0">
                          <a:ln>
                            <a:noFill/>
                          </a:ln>
                          <a:solidFill>
                            <a:schemeClr val="tx1"/>
                          </a:solidFill>
                          <a:effectLst/>
                          <a:latin typeface="+mn-ea"/>
                          <a:ea typeface="+mn-ea"/>
                        </a:rPr>
                        <a:t>是客户端操作的唯一形式；互联网和服务器的负担重。</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0593">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smtClean="0">
                          <a:ln>
                            <a:noFill/>
                          </a:ln>
                          <a:solidFill>
                            <a:schemeClr val="tx1"/>
                          </a:solidFill>
                          <a:effectLst/>
                          <a:latin typeface="+mn-ea"/>
                          <a:ea typeface="+mn-ea"/>
                        </a:rPr>
                        <a:t>基于</a:t>
                      </a:r>
                      <a:r>
                        <a:rPr kumimoji="0" lang="en-US" altLang="zh-CN" sz="1200" b="1" i="0" u="none" strike="noStrike" cap="none" normalizeH="0" baseline="0" smtClean="0">
                          <a:ln>
                            <a:noFill/>
                          </a:ln>
                          <a:solidFill>
                            <a:schemeClr val="tx1"/>
                          </a:solidFill>
                          <a:effectLst/>
                          <a:latin typeface="+mn-ea"/>
                          <a:ea typeface="+mn-ea"/>
                        </a:rPr>
                        <a:t>Plug-in</a:t>
                      </a:r>
                      <a:r>
                        <a:rPr kumimoji="0" lang="zh-CN" altLang="en-US" sz="1200" b="1" i="0" u="none" strike="noStrike" cap="none" normalizeH="0" baseline="0" smtClean="0">
                          <a:ln>
                            <a:noFill/>
                          </a:ln>
                          <a:solidFill>
                            <a:schemeClr val="tx1"/>
                          </a:solidFill>
                          <a:effectLst/>
                          <a:latin typeface="+mn-ea"/>
                          <a:ea typeface="+mn-ea"/>
                        </a:rPr>
                        <a:t>的</a:t>
                      </a:r>
                      <a:r>
                        <a:rPr kumimoji="0" lang="en-US" altLang="zh-CN" sz="1200" b="1" i="0" u="none" strike="noStrike" cap="none" normalizeH="0" baseline="0" smtClean="0">
                          <a:ln>
                            <a:noFill/>
                          </a:ln>
                          <a:solidFill>
                            <a:schemeClr val="tx1"/>
                          </a:solidFill>
                          <a:effectLst/>
                          <a:latin typeface="+mn-ea"/>
                          <a:ea typeface="+mn-ea"/>
                        </a:rPr>
                        <a:t>WEB GIS</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Plug-in</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MapGuide</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0" i="0" u="none" strike="noStrike" cap="none" normalizeH="0" baseline="0" smtClean="0">
                          <a:ln>
                            <a:noFill/>
                          </a:ln>
                          <a:solidFill>
                            <a:schemeClr val="tx1"/>
                          </a:solidFill>
                          <a:effectLst/>
                          <a:latin typeface="+mn-ea"/>
                          <a:ea typeface="+mn-ea"/>
                        </a:rPr>
                        <a:t>具有动态代码模块。比</a:t>
                      </a:r>
                      <a:r>
                        <a:rPr kumimoji="0" lang="en-US" altLang="zh-CN" sz="1200" b="0" i="0" u="none" strike="noStrike" cap="none" normalizeH="0" baseline="0" smtClean="0">
                          <a:ln>
                            <a:noFill/>
                          </a:ln>
                          <a:solidFill>
                            <a:schemeClr val="tx1"/>
                          </a:solidFill>
                          <a:effectLst/>
                          <a:latin typeface="+mn-ea"/>
                          <a:ea typeface="+mn-ea"/>
                        </a:rPr>
                        <a:t>HTML</a:t>
                      </a:r>
                      <a:r>
                        <a:rPr kumimoji="0" lang="zh-CN" altLang="en-US" sz="1200" b="0" i="0" u="none" strike="noStrike" cap="none" normalizeH="0" baseline="0" smtClean="0">
                          <a:ln>
                            <a:noFill/>
                          </a:ln>
                          <a:solidFill>
                            <a:schemeClr val="tx1"/>
                          </a:solidFill>
                          <a:effectLst/>
                          <a:latin typeface="+mn-ea"/>
                          <a:ea typeface="+mn-ea"/>
                        </a:rPr>
                        <a:t>更灵活，可直接操作</a:t>
                      </a:r>
                      <a:r>
                        <a:rPr kumimoji="0" lang="en-US" altLang="zh-CN" sz="1200" b="0" i="0" u="none" strike="noStrike" cap="none" normalizeH="0" baseline="0" smtClean="0">
                          <a:ln>
                            <a:noFill/>
                          </a:ln>
                          <a:solidFill>
                            <a:schemeClr val="tx1"/>
                          </a:solidFill>
                          <a:effectLst/>
                          <a:latin typeface="+mn-ea"/>
                          <a:ea typeface="+mn-ea"/>
                        </a:rPr>
                        <a:t>GIS</a:t>
                      </a:r>
                      <a:r>
                        <a:rPr kumimoji="0" lang="zh-CN" altLang="en-US" sz="1200" b="0" i="0" u="none" strike="noStrike" cap="none" normalizeH="0" baseline="0" smtClean="0">
                          <a:ln>
                            <a:noFill/>
                          </a:ln>
                          <a:solidFill>
                            <a:schemeClr val="tx1"/>
                          </a:solidFill>
                          <a:effectLst/>
                          <a:latin typeface="+mn-ea"/>
                          <a:ea typeface="+mn-ea"/>
                        </a:rPr>
                        <a:t>数据。</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与平台和操作系统相关；不同的</a:t>
                      </a:r>
                      <a:r>
                        <a:rPr kumimoji="0" lang="en-US" altLang="zh-CN" sz="1200" b="0" i="0" u="none" strike="noStrike" cap="none" normalizeH="0" baseline="0" smtClean="0">
                          <a:ln>
                            <a:noFill/>
                          </a:ln>
                          <a:solidFill>
                            <a:schemeClr val="tx1"/>
                          </a:solidFill>
                          <a:effectLst/>
                          <a:latin typeface="+mn-ea"/>
                          <a:ea typeface="+mn-ea"/>
                        </a:rPr>
                        <a:t>GIS</a:t>
                      </a:r>
                      <a:r>
                        <a:rPr kumimoji="0" lang="zh-CN" altLang="en-US" sz="1200" b="0" i="0" u="none" strike="noStrike" cap="none" normalizeH="0" baseline="0" smtClean="0">
                          <a:ln>
                            <a:noFill/>
                          </a:ln>
                          <a:solidFill>
                            <a:schemeClr val="tx1"/>
                          </a:solidFill>
                          <a:effectLst/>
                          <a:latin typeface="+mn-ea"/>
                          <a:ea typeface="+mn-ea"/>
                        </a:rPr>
                        <a:t>数据需要不同的</a:t>
                      </a:r>
                      <a:r>
                        <a:rPr kumimoji="0" lang="en-US" altLang="zh-CN" sz="1200" b="0" i="0" u="none" strike="noStrike" cap="none" normalizeH="0" baseline="0" smtClean="0">
                          <a:ln>
                            <a:noFill/>
                          </a:ln>
                          <a:solidFill>
                            <a:schemeClr val="tx1"/>
                          </a:solidFill>
                          <a:effectLst/>
                          <a:latin typeface="+mn-ea"/>
                          <a:ea typeface="+mn-ea"/>
                        </a:rPr>
                        <a:t>Plug-in</a:t>
                      </a:r>
                      <a:r>
                        <a:rPr kumimoji="0" lang="zh-CN" altLang="en-US" sz="1200" b="0" i="0" u="none" strike="noStrike" cap="none" normalizeH="0" baseline="0" smtClean="0">
                          <a:ln>
                            <a:noFill/>
                          </a:ln>
                          <a:solidFill>
                            <a:schemeClr val="tx1"/>
                          </a:solidFill>
                          <a:effectLst/>
                          <a:latin typeface="+mn-ea"/>
                          <a:ea typeface="+mn-ea"/>
                        </a:rPr>
                        <a:t>支持；必须安装在客户机的硬盘上</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9622">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zh-CN" altLang="en-US" sz="1200" b="1" i="0" u="none" strike="noStrike" cap="none" normalizeH="0" baseline="0" smtClean="0">
                          <a:ln>
                            <a:noFill/>
                          </a:ln>
                          <a:solidFill>
                            <a:schemeClr val="tx1"/>
                          </a:solidFill>
                          <a:effectLst/>
                          <a:latin typeface="+mn-ea"/>
                          <a:ea typeface="+mn-ea"/>
                        </a:rPr>
                        <a:t>基于</a:t>
                      </a:r>
                      <a:r>
                        <a:rPr kumimoji="0" lang="en-US" altLang="zh-CN" sz="1200" b="1" i="0" u="none" strike="noStrike" cap="none" normalizeH="0" baseline="0" smtClean="0">
                          <a:ln>
                            <a:noFill/>
                          </a:ln>
                          <a:solidFill>
                            <a:schemeClr val="tx1"/>
                          </a:solidFill>
                          <a:effectLst/>
                          <a:latin typeface="+mn-ea"/>
                          <a:ea typeface="+mn-ea"/>
                        </a:rPr>
                        <a:t>ActiveX</a:t>
                      </a:r>
                      <a:r>
                        <a:rPr kumimoji="0" lang="zh-CN" altLang="en-US" sz="1200" b="1" i="0" u="none" strike="noStrike" cap="none" normalizeH="0" baseline="0" smtClean="0">
                          <a:ln>
                            <a:noFill/>
                          </a:ln>
                          <a:solidFill>
                            <a:schemeClr val="tx1"/>
                          </a:solidFill>
                          <a:effectLst/>
                          <a:latin typeface="+mn-ea"/>
                          <a:ea typeface="+mn-ea"/>
                        </a:rPr>
                        <a:t>的</a:t>
                      </a:r>
                      <a:r>
                        <a:rPr kumimoji="0" lang="en-US" altLang="zh-CN" sz="1200" b="1" i="0" u="none" strike="noStrike" cap="none" normalizeH="0" baseline="0" smtClean="0">
                          <a:ln>
                            <a:noFill/>
                          </a:ln>
                          <a:solidFill>
                            <a:schemeClr val="tx1"/>
                          </a:solidFill>
                          <a:effectLst/>
                          <a:latin typeface="+mn-ea"/>
                          <a:ea typeface="+mn-ea"/>
                        </a:rPr>
                        <a:t>WEB GIS</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dirty="0" smtClean="0">
                          <a:ln>
                            <a:noFill/>
                          </a:ln>
                          <a:solidFill>
                            <a:schemeClr val="tx1"/>
                          </a:solidFill>
                          <a:effectLst/>
                          <a:latin typeface="+mn-ea"/>
                          <a:ea typeface="+mn-ea"/>
                        </a:rPr>
                        <a:t>ActiveX</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GeoMedia Web Map</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具有动态代码模块。通过</a:t>
                      </a:r>
                      <a:r>
                        <a:rPr kumimoji="0" lang="en-US" altLang="zh-CN" sz="1200" b="0" i="0" u="none" strike="noStrike" cap="none" normalizeH="0" baseline="0" smtClean="0">
                          <a:ln>
                            <a:noFill/>
                          </a:ln>
                          <a:solidFill>
                            <a:schemeClr val="tx1"/>
                          </a:solidFill>
                          <a:effectLst/>
                          <a:latin typeface="+mn-ea"/>
                          <a:ea typeface="+mn-ea"/>
                        </a:rPr>
                        <a:t>OLE</a:t>
                      </a:r>
                      <a:r>
                        <a:rPr kumimoji="0" lang="zh-CN" altLang="en-US" sz="1200" b="0" i="0" u="none" strike="noStrike" cap="none" normalizeH="0" baseline="0" smtClean="0">
                          <a:ln>
                            <a:noFill/>
                          </a:ln>
                          <a:solidFill>
                            <a:schemeClr val="tx1"/>
                          </a:solidFill>
                          <a:effectLst/>
                          <a:latin typeface="+mn-ea"/>
                          <a:ea typeface="+mn-ea"/>
                        </a:rPr>
                        <a:t>与其它程序、模块和互联网通讯。是一种通用的部件。</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需要下载、安装，占有硬盘空间；与平台和操作系统相关；不同的</a:t>
                      </a:r>
                      <a:r>
                        <a:rPr kumimoji="0" lang="en-US" altLang="zh-CN" sz="1200" b="0" i="0" u="none" strike="noStrike" cap="none" normalizeH="0" baseline="0" smtClean="0">
                          <a:ln>
                            <a:noFill/>
                          </a:ln>
                          <a:solidFill>
                            <a:schemeClr val="tx1"/>
                          </a:solidFill>
                          <a:effectLst/>
                          <a:latin typeface="+mn-ea"/>
                          <a:ea typeface="+mn-ea"/>
                        </a:rPr>
                        <a:t>GIS</a:t>
                      </a:r>
                      <a:r>
                        <a:rPr kumimoji="0" lang="zh-CN" altLang="en-US" sz="1200" b="0" i="0" u="none" strike="noStrike" cap="none" normalizeH="0" baseline="0" smtClean="0">
                          <a:ln>
                            <a:noFill/>
                          </a:ln>
                          <a:solidFill>
                            <a:schemeClr val="tx1"/>
                          </a:solidFill>
                          <a:effectLst/>
                          <a:latin typeface="+mn-ea"/>
                          <a:ea typeface="+mn-ea"/>
                        </a:rPr>
                        <a:t>数据需要不同的</a:t>
                      </a:r>
                      <a:r>
                        <a:rPr kumimoji="0" lang="en-US" altLang="zh-CN" sz="1200" b="0" i="0" u="none" strike="noStrike" cap="none" normalizeH="0" baseline="0" smtClean="0">
                          <a:ln>
                            <a:noFill/>
                          </a:ln>
                          <a:solidFill>
                            <a:schemeClr val="tx1"/>
                          </a:solidFill>
                          <a:effectLst/>
                          <a:latin typeface="+mn-ea"/>
                          <a:ea typeface="+mn-ea"/>
                        </a:rPr>
                        <a:t>ActiveX</a:t>
                      </a:r>
                      <a:r>
                        <a:rPr kumimoji="0" lang="zh-CN" altLang="en-US" sz="1200" b="0" i="0" u="none" strike="noStrike" cap="none" normalizeH="0" baseline="0" smtClean="0">
                          <a:ln>
                            <a:noFill/>
                          </a:ln>
                          <a:solidFill>
                            <a:schemeClr val="tx1"/>
                          </a:solidFill>
                          <a:effectLst/>
                          <a:latin typeface="+mn-ea"/>
                          <a:ea typeface="+mn-ea"/>
                        </a:rPr>
                        <a:t>控件支持。</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27611">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200" b="1" i="0" u="none" strike="noStrike" cap="none" normalizeH="0" baseline="0" smtClean="0">
                          <a:ln>
                            <a:noFill/>
                          </a:ln>
                          <a:solidFill>
                            <a:schemeClr val="tx1"/>
                          </a:solidFill>
                          <a:effectLst/>
                          <a:latin typeface="+mn-ea"/>
                          <a:ea typeface="+mn-ea"/>
                        </a:rPr>
                        <a:t>基于</a:t>
                      </a:r>
                      <a:r>
                        <a:rPr kumimoji="0" lang="en-US" altLang="zh-CN" sz="1200" b="1" i="0" u="none" strike="noStrike" cap="none" normalizeH="0" baseline="0" smtClean="0">
                          <a:ln>
                            <a:noFill/>
                          </a:ln>
                          <a:solidFill>
                            <a:schemeClr val="tx1"/>
                          </a:solidFill>
                          <a:effectLst/>
                          <a:latin typeface="+mn-ea"/>
                          <a:ea typeface="+mn-ea"/>
                        </a:rPr>
                        <a:t>Java Applet</a:t>
                      </a:r>
                      <a:r>
                        <a:rPr kumimoji="0" lang="zh-CN" altLang="en-US" sz="1200" b="1" i="0" u="none" strike="noStrike" cap="none" normalizeH="0" baseline="0" smtClean="0">
                          <a:ln>
                            <a:noFill/>
                          </a:ln>
                          <a:solidFill>
                            <a:schemeClr val="tx1"/>
                          </a:solidFill>
                          <a:effectLst/>
                          <a:latin typeface="+mn-ea"/>
                          <a:ea typeface="+mn-ea"/>
                        </a:rPr>
                        <a:t>的</a:t>
                      </a:r>
                      <a:r>
                        <a:rPr kumimoji="0" lang="en-US" altLang="zh-CN" sz="1200" b="1" i="0" u="none" strike="noStrike" cap="none" normalizeH="0" baseline="0" smtClean="0">
                          <a:ln>
                            <a:noFill/>
                          </a:ln>
                          <a:solidFill>
                            <a:schemeClr val="tx1"/>
                          </a:solidFill>
                          <a:effectLst/>
                          <a:latin typeface="+mn-ea"/>
                          <a:ea typeface="+mn-ea"/>
                        </a:rPr>
                        <a:t>WEB GIS</a:t>
                      </a:r>
                    </a:p>
                  </a:txBody>
                  <a:tcPr marL="19053" marR="19053" marT="19051" marB="1905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80000"/>
                        </a:lnSpc>
                        <a:spcBef>
                          <a:spcPct val="5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dirty="0" smtClean="0">
                          <a:ln>
                            <a:noFill/>
                          </a:ln>
                          <a:solidFill>
                            <a:schemeClr val="tx1"/>
                          </a:solidFill>
                          <a:effectLst/>
                          <a:latin typeface="+mn-ea"/>
                          <a:ea typeface="+mn-ea"/>
                        </a:rPr>
                        <a:t>Java</a:t>
                      </a:r>
                    </a:p>
                    <a:p>
                      <a:pPr marL="0" marR="0" lvl="0" indent="0" algn="ctr" defTabSz="914400" rtl="0" eaLnBrk="1" fontAlgn="base" latinLnBrk="0" hangingPunct="1">
                        <a:lnSpc>
                          <a:spcPct val="80000"/>
                        </a:lnSpc>
                        <a:spcBef>
                          <a:spcPct val="5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dirty="0" smtClean="0">
                          <a:ln>
                            <a:noFill/>
                          </a:ln>
                          <a:solidFill>
                            <a:schemeClr val="tx1"/>
                          </a:solidFill>
                          <a:effectLst/>
                          <a:latin typeface="+mn-ea"/>
                          <a:ea typeface="+mn-ea"/>
                        </a:rPr>
                        <a:t>Applet</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anose="05000000000000000000" pitchFamily="2" charset="2"/>
                        <a:buNone/>
                        <a:tabLst/>
                      </a:pPr>
                      <a:r>
                        <a:rPr kumimoji="0" lang="en-US" altLang="zh-CN" sz="1200" b="0" i="0" u="none" strike="noStrike" cap="none" normalizeH="0" baseline="0" smtClean="0">
                          <a:ln>
                            <a:noFill/>
                          </a:ln>
                          <a:solidFill>
                            <a:schemeClr val="tx1"/>
                          </a:solidFill>
                          <a:effectLst/>
                          <a:latin typeface="+mn-ea"/>
                          <a:ea typeface="+mn-ea"/>
                        </a:rPr>
                        <a:t>ActiveMap,GeoBeans</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smtClean="0">
                          <a:ln>
                            <a:noFill/>
                          </a:ln>
                          <a:solidFill>
                            <a:schemeClr val="tx1"/>
                          </a:solidFill>
                          <a:effectLst/>
                          <a:latin typeface="+mn-ea"/>
                          <a:ea typeface="+mn-ea"/>
                        </a:rPr>
                        <a:t>在支持</a:t>
                      </a:r>
                      <a:r>
                        <a:rPr kumimoji="0" lang="en-US" altLang="zh-CN" sz="1200" b="0" i="0" u="none" strike="noStrike" cap="none" normalizeH="0" baseline="0" smtClean="0">
                          <a:ln>
                            <a:noFill/>
                          </a:ln>
                          <a:solidFill>
                            <a:schemeClr val="tx1"/>
                          </a:solidFill>
                          <a:effectLst/>
                          <a:latin typeface="+mn-ea"/>
                          <a:ea typeface="+mn-ea"/>
                        </a:rPr>
                        <a:t>Java</a:t>
                      </a:r>
                      <a:r>
                        <a:rPr kumimoji="0" lang="zh-CN" altLang="en-US" sz="1200" b="0" i="0" u="none" strike="noStrike" cap="none" normalizeH="0" baseline="0" smtClean="0">
                          <a:ln>
                            <a:noFill/>
                          </a:ln>
                          <a:solidFill>
                            <a:schemeClr val="tx1"/>
                          </a:solidFill>
                          <a:effectLst/>
                          <a:latin typeface="+mn-ea"/>
                          <a:ea typeface="+mn-ea"/>
                        </a:rPr>
                        <a:t>的互联网浏览器上运行，与平台和操作系统无关；完成</a:t>
                      </a:r>
                      <a:r>
                        <a:rPr kumimoji="0" lang="en-US" altLang="zh-CN" sz="1200" b="0" i="0" u="none" strike="noStrike" cap="none" normalizeH="0" baseline="0" smtClean="0">
                          <a:ln>
                            <a:noFill/>
                          </a:ln>
                          <a:solidFill>
                            <a:schemeClr val="tx1"/>
                          </a:solidFill>
                          <a:effectLst/>
                          <a:latin typeface="+mn-ea"/>
                          <a:ea typeface="+mn-ea"/>
                        </a:rPr>
                        <a:t>GIS</a:t>
                      </a:r>
                      <a:r>
                        <a:rPr kumimoji="0" lang="zh-CN" altLang="en-US" sz="1200" b="0" i="0" u="none" strike="noStrike" cap="none" normalizeH="0" baseline="0" smtClean="0">
                          <a:ln>
                            <a:noFill/>
                          </a:ln>
                          <a:solidFill>
                            <a:schemeClr val="tx1"/>
                          </a:solidFill>
                          <a:effectLst/>
                          <a:latin typeface="+mn-ea"/>
                          <a:ea typeface="+mn-ea"/>
                        </a:rPr>
                        <a:t>数据解释和</a:t>
                      </a:r>
                      <a:r>
                        <a:rPr kumimoji="0" lang="en-US" altLang="zh-CN" sz="1200" b="0" i="0" u="none" strike="noStrike" cap="none" normalizeH="0" baseline="0" smtClean="0">
                          <a:ln>
                            <a:noFill/>
                          </a:ln>
                          <a:solidFill>
                            <a:schemeClr val="tx1"/>
                          </a:solidFill>
                          <a:effectLst/>
                          <a:latin typeface="+mn-ea"/>
                          <a:ea typeface="+mn-ea"/>
                        </a:rPr>
                        <a:t>GIS</a:t>
                      </a:r>
                      <a:r>
                        <a:rPr kumimoji="0" lang="zh-CN" altLang="en-US" sz="1200" b="0" i="0" u="none" strike="noStrike" cap="none" normalizeH="0" baseline="0" smtClean="0">
                          <a:ln>
                            <a:noFill/>
                          </a:ln>
                          <a:solidFill>
                            <a:schemeClr val="tx1"/>
                          </a:solidFill>
                          <a:effectLst/>
                          <a:latin typeface="+mn-ea"/>
                          <a:ea typeface="+mn-ea"/>
                        </a:rPr>
                        <a:t>分析功能。</a:t>
                      </a:r>
                    </a:p>
                  </a:txBody>
                  <a:tcPr marL="19053" marR="19053" marT="19051" marB="1905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hlink"/>
                        </a:buClr>
                        <a:buSzPct val="60000"/>
                        <a:buFont typeface="Wingdings" panose="05000000000000000000" pitchFamily="2" charset="2"/>
                        <a:defRPr sz="28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1pPr>
                      <a:lvl2pPr>
                        <a:spcBef>
                          <a:spcPct val="20000"/>
                        </a:spcBef>
                        <a:buClr>
                          <a:schemeClr val="tx1"/>
                        </a:buClr>
                        <a:defRPr sz="24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2pPr>
                      <a:lvl3pPr>
                        <a:spcBef>
                          <a:spcPct val="20000"/>
                        </a:spcBef>
                        <a:buClr>
                          <a:schemeClr val="accent2"/>
                        </a:buClr>
                        <a:buSzPct val="60000"/>
                        <a:buFont typeface="Wingdings" panose="05000000000000000000" pitchFamily="2" charset="2"/>
                        <a:defRPr sz="2000">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3pPr>
                      <a:lvl4pPr>
                        <a:spcBef>
                          <a:spcPct val="20000"/>
                        </a:spcBef>
                        <a:buClr>
                          <a:schemeClr val="tx2"/>
                        </a:buClr>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4pPr>
                      <a:lvl5pPr>
                        <a:spcBef>
                          <a:spcPct val="20000"/>
                        </a:spcBef>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5pPr>
                      <a:lvl6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6pPr>
                      <a:lvl7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7pPr>
                      <a:lvl8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8pPr>
                      <a:lvl9pPr fontAlgn="base">
                        <a:spcBef>
                          <a:spcPct val="20000"/>
                        </a:spcBef>
                        <a:spcAft>
                          <a:spcPct val="0"/>
                        </a:spcAft>
                        <a:buClr>
                          <a:schemeClr val="folHlink"/>
                        </a:buClr>
                        <a:buSzPct val="60000"/>
                        <a:buFont typeface="Wingdings" panose="05000000000000000000" pitchFamily="2" charset="2"/>
                        <a:defRPr>
                          <a:solidFill>
                            <a:schemeClr val="tx1"/>
                          </a:solidFill>
                          <a:effectLst>
                            <a:outerShdw blurRad="38100" dist="38100" dir="2700000" algn="tl">
                              <a:srgbClr val="000000"/>
                            </a:outerShdw>
                          </a:effectLst>
                          <a:latin typeface="Verdana" panose="020B0604030504040204" pitchFamily="34" charset="0"/>
                          <a:ea typeface="黑体" panose="02010609060101010101" pitchFamily="49"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1200" b="0" i="0" u="none" strike="noStrike" cap="none" normalizeH="0" baseline="0" dirty="0" smtClean="0">
                          <a:ln>
                            <a:noFill/>
                          </a:ln>
                          <a:solidFill>
                            <a:schemeClr val="tx1"/>
                          </a:solidFill>
                          <a:effectLst/>
                          <a:latin typeface="+mn-ea"/>
                          <a:ea typeface="+mn-ea"/>
                        </a:rPr>
                        <a:t>对于处理较大的</a:t>
                      </a:r>
                      <a:r>
                        <a:rPr kumimoji="0" lang="en-US" altLang="zh-CN" sz="1200" b="0" i="0" u="none" strike="noStrike" cap="none" normalizeH="0" baseline="0" dirty="0" smtClean="0">
                          <a:ln>
                            <a:noFill/>
                          </a:ln>
                          <a:solidFill>
                            <a:schemeClr val="tx1"/>
                          </a:solidFill>
                          <a:effectLst/>
                          <a:latin typeface="+mn-ea"/>
                          <a:ea typeface="+mn-ea"/>
                        </a:rPr>
                        <a:t>GIS</a:t>
                      </a:r>
                      <a:r>
                        <a:rPr kumimoji="0" lang="zh-CN" altLang="en-US" sz="1200" b="0" i="0" u="none" strike="noStrike" cap="none" normalizeH="0" baseline="0" dirty="0" smtClean="0">
                          <a:ln>
                            <a:noFill/>
                          </a:ln>
                          <a:solidFill>
                            <a:schemeClr val="tx1"/>
                          </a:solidFill>
                          <a:effectLst/>
                          <a:latin typeface="+mn-ea"/>
                          <a:ea typeface="+mn-ea"/>
                        </a:rPr>
                        <a:t>分析任务的能力有限；</a:t>
                      </a:r>
                      <a:r>
                        <a:rPr kumimoji="0" lang="en-US" altLang="zh-CN" sz="1200" b="0" i="0" u="none" strike="noStrike" cap="none" normalizeH="0" baseline="0" dirty="0" smtClean="0">
                          <a:ln>
                            <a:noFill/>
                          </a:ln>
                          <a:solidFill>
                            <a:schemeClr val="tx1"/>
                          </a:solidFill>
                          <a:effectLst/>
                          <a:latin typeface="+mn-ea"/>
                          <a:ea typeface="+mn-ea"/>
                        </a:rPr>
                        <a:t>GIS</a:t>
                      </a:r>
                      <a:r>
                        <a:rPr kumimoji="0" lang="zh-CN" altLang="en-US" sz="1200" b="0" i="0" u="none" strike="noStrike" cap="none" normalizeH="0" baseline="0" dirty="0" smtClean="0">
                          <a:ln>
                            <a:noFill/>
                          </a:ln>
                          <a:solidFill>
                            <a:schemeClr val="tx1"/>
                          </a:solidFill>
                          <a:effectLst/>
                          <a:latin typeface="+mn-ea"/>
                          <a:ea typeface="+mn-ea"/>
                        </a:rPr>
                        <a:t>数据的保存、分析结果的存储和网络资源的使用能力有限。</a:t>
                      </a:r>
                    </a:p>
                  </a:txBody>
                  <a:tcPr marL="19053" marR="19053" marT="19051" marB="1905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3295" name="矩形 1"/>
          <p:cNvSpPr>
            <a:spLocks noChangeArrowheads="1"/>
          </p:cNvSpPr>
          <p:nvPr/>
        </p:nvSpPr>
        <p:spPr bwMode="auto">
          <a:xfrm>
            <a:off x="239713" y="1417638"/>
            <a:ext cx="54752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r>
              <a:rPr lang="zh-CN" altLang="en-US" sz="2400"/>
              <a:t>传统</a:t>
            </a:r>
            <a:r>
              <a:rPr lang="en-US" altLang="zh-CN" sz="2400"/>
              <a:t>WEBGIS</a:t>
            </a:r>
            <a:r>
              <a:rPr lang="zh-CN" altLang="en-US" sz="2400"/>
              <a:t>系统构造模式优缺点对比</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250825" y="1916113"/>
            <a:ext cx="8713788" cy="401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lnSpc>
                <a:spcPct val="130000"/>
              </a:lnSpc>
            </a:pPr>
            <a:r>
              <a:rPr lang="zh-CN" altLang="en-US" sz="2800">
                <a:solidFill>
                  <a:srgbClr val="FF0000"/>
                </a:solidFill>
                <a:latin typeface="宋体" panose="02010600030101010101" pitchFamily="2" charset="-122"/>
              </a:rPr>
              <a:t>一端重一端轻</a:t>
            </a:r>
            <a:r>
              <a:rPr lang="zh-CN" altLang="en-US" sz="2800">
                <a:solidFill>
                  <a:srgbClr val="FFFFFF"/>
                </a:solidFill>
                <a:latin typeface="宋体" panose="02010600030101010101" pitchFamily="2" charset="-122"/>
              </a:rPr>
              <a:t>的</a:t>
            </a:r>
            <a:endParaRPr lang="en-US" altLang="zh-CN" sz="2800">
              <a:solidFill>
                <a:srgbClr val="FFFFFF"/>
              </a:solidFill>
              <a:latin typeface="宋体" panose="02010600030101010101" pitchFamily="2" charset="-122"/>
            </a:endParaRPr>
          </a:p>
          <a:p>
            <a:pPr eaLnBrk="1" hangingPunct="1">
              <a:lnSpc>
                <a:spcPct val="130000"/>
              </a:lnSpc>
            </a:pPr>
            <a:r>
              <a:rPr lang="zh-CN" altLang="en-US" sz="2800">
                <a:solidFill>
                  <a:srgbClr val="00FF00"/>
                </a:solidFill>
                <a:latin typeface="Arial" panose="020B0604020202020204" pitchFamily="34" charset="0"/>
              </a:rPr>
              <a:t>如何平衡客户端和服务器端的负担，减少网络传输的负担，提高</a:t>
            </a:r>
            <a:r>
              <a:rPr lang="en-US" altLang="zh-CN" sz="2800">
                <a:solidFill>
                  <a:srgbClr val="00FF00"/>
                </a:solidFill>
                <a:latin typeface="Arial" panose="020B0604020202020204" pitchFamily="34" charset="0"/>
              </a:rPr>
              <a:t>WebGIS</a:t>
            </a:r>
            <a:r>
              <a:rPr lang="zh-CN" altLang="en-US" sz="2800">
                <a:solidFill>
                  <a:srgbClr val="00FF00"/>
                </a:solidFill>
                <a:latin typeface="Arial" panose="020B0604020202020204" pitchFamily="34" charset="0"/>
              </a:rPr>
              <a:t>效率，而且又能处理较大的</a:t>
            </a:r>
            <a:r>
              <a:rPr lang="en-US" altLang="zh-CN" sz="2800">
                <a:solidFill>
                  <a:srgbClr val="00FF00"/>
                </a:solidFill>
                <a:latin typeface="Arial" panose="020B0604020202020204" pitchFamily="34" charset="0"/>
              </a:rPr>
              <a:t>GIS</a:t>
            </a:r>
            <a:r>
              <a:rPr lang="zh-CN" altLang="en-US" sz="2800">
                <a:solidFill>
                  <a:srgbClr val="00FF00"/>
                </a:solidFill>
                <a:latin typeface="Arial" panose="020B0604020202020204" pitchFamily="34" charset="0"/>
              </a:rPr>
              <a:t>分析任务，</a:t>
            </a:r>
            <a:r>
              <a:rPr lang="zh-CN" altLang="en-US" sz="2800">
                <a:solidFill>
                  <a:srgbClr val="FFFFFF"/>
                </a:solidFill>
                <a:latin typeface="Arial" panose="020B0604020202020204" pitchFamily="34" charset="0"/>
              </a:rPr>
              <a:t>是</a:t>
            </a:r>
            <a:r>
              <a:rPr lang="en-US" altLang="zh-CN" sz="2800">
                <a:solidFill>
                  <a:srgbClr val="FFFFFF"/>
                </a:solidFill>
                <a:latin typeface="Arial" panose="020B0604020202020204" pitchFamily="34" charset="0"/>
              </a:rPr>
              <a:t>WebGIS</a:t>
            </a:r>
            <a:r>
              <a:rPr lang="zh-CN" altLang="en-US" sz="2800">
                <a:solidFill>
                  <a:srgbClr val="FFFFFF"/>
                </a:solidFill>
                <a:latin typeface="Arial" panose="020B0604020202020204" pitchFamily="34" charset="0"/>
              </a:rPr>
              <a:t>一个值得研究的问题。</a:t>
            </a:r>
            <a:endParaRPr lang="en-US" altLang="zh-CN" sz="2800">
              <a:solidFill>
                <a:srgbClr val="FFFFFF"/>
              </a:solidFill>
              <a:latin typeface="Arial" panose="020B0604020202020204" pitchFamily="34" charset="0"/>
            </a:endParaRPr>
          </a:p>
          <a:p>
            <a:pPr eaLnBrk="1" hangingPunct="1">
              <a:lnSpc>
                <a:spcPct val="130000"/>
              </a:lnSpc>
            </a:pPr>
            <a:endParaRPr lang="zh-CN" altLang="en-US" sz="2800">
              <a:solidFill>
                <a:srgbClr val="FFFFFF"/>
              </a:solidFill>
              <a:latin typeface="Arial" panose="020B0604020202020204" pitchFamily="34" charset="0"/>
            </a:endParaRPr>
          </a:p>
          <a:p>
            <a:pPr eaLnBrk="1" hangingPunct="1">
              <a:lnSpc>
                <a:spcPct val="130000"/>
              </a:lnSpc>
            </a:pPr>
            <a:r>
              <a:rPr lang="zh-CN" altLang="en-US" sz="2800">
                <a:solidFill>
                  <a:srgbClr val="C00000"/>
                </a:solidFill>
                <a:latin typeface="宋体" panose="02010600030101010101" pitchFamily="2" charset="-122"/>
              </a:rPr>
              <a:t>分布式</a:t>
            </a:r>
            <a:r>
              <a:rPr lang="en-US" altLang="zh-CN" sz="2800">
                <a:solidFill>
                  <a:srgbClr val="C00000"/>
                </a:solidFill>
                <a:latin typeface="宋体" panose="02010600030101010101" pitchFamily="2" charset="-122"/>
              </a:rPr>
              <a:t>WebGIS</a:t>
            </a:r>
            <a:endParaRPr lang="zh-CN" altLang="en-US" sz="2800">
              <a:solidFill>
                <a:srgbClr val="C00000"/>
              </a:solidFill>
              <a:latin typeface="宋体" panose="02010600030101010101" pitchFamily="2" charset="-122"/>
            </a:endParaRPr>
          </a:p>
          <a:p>
            <a:pPr eaLnBrk="1" hangingPunct="1">
              <a:lnSpc>
                <a:spcPct val="130000"/>
              </a:lnSpc>
            </a:pPr>
            <a:endParaRPr lang="en-US" altLang="zh-CN" sz="2800">
              <a:solidFill>
                <a:srgbClr val="FFFFFF"/>
              </a:solidFill>
              <a:latin typeface="宋体" panose="02010600030101010101" pitchFamily="2" charset="-122"/>
            </a:endParaRPr>
          </a:p>
        </p:txBody>
      </p:sp>
      <p:sp>
        <p:nvSpPr>
          <p:cNvPr id="3" name="Rectangle 2"/>
          <p:cNvSpPr>
            <a:spLocks noGrp="1" noChangeArrowheads="1"/>
          </p:cNvSpPr>
          <p:nvPr>
            <p:ph type="title"/>
          </p:nvPr>
        </p:nvSpPr>
        <p:spPr>
          <a:xfrm>
            <a:off x="250825" y="287338"/>
            <a:ext cx="8115300" cy="968375"/>
          </a:xfrm>
        </p:spPr>
        <p:txBody>
          <a:bodyPr/>
          <a:lstStyle/>
          <a:p>
            <a:pPr eaLnBrk="1" hangingPunct="1">
              <a:defRPr/>
            </a:pPr>
            <a:r>
              <a:rPr lang="zh-CN" altLang="en-US" sz="3600" dirty="0"/>
              <a:t>简单</a:t>
            </a:r>
            <a:r>
              <a:rPr lang="en-US" altLang="zh-CN" sz="3600" dirty="0" smtClean="0"/>
              <a:t>WebGIS</a:t>
            </a:r>
            <a:r>
              <a:rPr lang="zh-CN" altLang="en-US" sz="3600" dirty="0" smtClean="0"/>
              <a:t>实现技术的弱点</a:t>
            </a:r>
            <a:endParaRPr lang="en-US" altLang="zh-CN" sz="36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p:cNvSpPr>
            <a:spLocks noGrp="1" noChangeArrowheads="1"/>
          </p:cNvSpPr>
          <p:nvPr>
            <p:ph type="title"/>
          </p:nvPr>
        </p:nvSpPr>
        <p:spPr>
          <a:xfrm>
            <a:off x="539750" y="333375"/>
            <a:ext cx="7777163" cy="863600"/>
          </a:xfrm>
        </p:spPr>
        <p:txBody>
          <a:bodyPr/>
          <a:lstStyle/>
          <a:p>
            <a:pPr eaLnBrk="1" hangingPunct="1">
              <a:defRPr/>
            </a:pPr>
            <a:r>
              <a:rPr lang="en-US" altLang="zh-CN" sz="3600" dirty="0" smtClean="0"/>
              <a:t>2.3 </a:t>
            </a:r>
            <a:r>
              <a:rPr lang="zh-CN" altLang="en-US" sz="3600" dirty="0" smtClean="0"/>
              <a:t>分布式</a:t>
            </a:r>
            <a:r>
              <a:rPr lang="en-US" altLang="zh-CN" sz="3600" dirty="0" smtClean="0"/>
              <a:t>WebGIS</a:t>
            </a:r>
            <a:endParaRPr lang="en-US" altLang="zh-CN" sz="2800" i="1" dirty="0" smtClean="0"/>
          </a:p>
        </p:txBody>
      </p:sp>
      <p:sp>
        <p:nvSpPr>
          <p:cNvPr id="18435" name="Rectangle 3"/>
          <p:cNvSpPr>
            <a:spLocks noGrp="1" noChangeArrowheads="1"/>
          </p:cNvSpPr>
          <p:nvPr>
            <p:ph idx="1"/>
          </p:nvPr>
        </p:nvSpPr>
        <p:spPr>
          <a:xfrm>
            <a:off x="250825" y="1484313"/>
            <a:ext cx="8642350" cy="4319587"/>
          </a:xfrm>
        </p:spPr>
        <p:txBody>
          <a:bodyPr/>
          <a:lstStyle/>
          <a:p>
            <a:pPr eaLnBrk="1" hangingPunct="1">
              <a:lnSpc>
                <a:spcPct val="120000"/>
              </a:lnSpc>
              <a:defRPr/>
            </a:pPr>
            <a:r>
              <a:rPr lang="zh-CN" altLang="en-US" sz="2400" dirty="0" smtClean="0">
                <a:latin typeface="+mn-ea"/>
              </a:rPr>
              <a:t>基于中间件技术的</a:t>
            </a:r>
            <a:r>
              <a:rPr lang="en-US" altLang="zh-CN" sz="2400" dirty="0" smtClean="0">
                <a:latin typeface="+mn-ea"/>
              </a:rPr>
              <a:t>WebGIS</a:t>
            </a:r>
          </a:p>
          <a:p>
            <a:pPr lvl="1" eaLnBrk="1" hangingPunct="1">
              <a:lnSpc>
                <a:spcPct val="120000"/>
              </a:lnSpc>
              <a:defRPr/>
            </a:pPr>
            <a:r>
              <a:rPr lang="zh-CN" altLang="en-US" sz="2000" dirty="0" smtClean="0">
                <a:latin typeface="+mn-ea"/>
              </a:rPr>
              <a:t>是一个多浏览器</a:t>
            </a:r>
            <a:r>
              <a:rPr lang="en-US" altLang="zh-CN" sz="2000" dirty="0" smtClean="0">
                <a:latin typeface="+mn-ea"/>
              </a:rPr>
              <a:t>/</a:t>
            </a:r>
            <a:r>
              <a:rPr lang="zh-CN" altLang="en-US" sz="2000" dirty="0" smtClean="0">
                <a:latin typeface="+mn-ea"/>
              </a:rPr>
              <a:t>多服务器模式的复杂系统，各中间件的组织通过既定的接口实现，而用户的调用呈动态特性，即只有当接收到客户请求时才动态装载中间件并处理地理信息</a:t>
            </a:r>
          </a:p>
          <a:p>
            <a:pPr lvl="1" eaLnBrk="1" hangingPunct="1">
              <a:lnSpc>
                <a:spcPct val="120000"/>
              </a:lnSpc>
              <a:defRPr/>
            </a:pPr>
            <a:r>
              <a:rPr lang="zh-CN" altLang="en-US" sz="2000" dirty="0" smtClean="0">
                <a:latin typeface="+mn-ea"/>
              </a:rPr>
              <a:t>客户端的请求均通过中间件处理，</a:t>
            </a:r>
            <a:r>
              <a:rPr lang="en-US" altLang="zh-CN" sz="2000" dirty="0" smtClean="0">
                <a:latin typeface="+mn-ea"/>
              </a:rPr>
              <a:t>GIS</a:t>
            </a:r>
            <a:r>
              <a:rPr lang="zh-CN" altLang="en-US" sz="2000" dirty="0" smtClean="0">
                <a:latin typeface="+mn-ea"/>
              </a:rPr>
              <a:t>服务器包含了由多个中间件组成的分布式的多个进程。由于存在多个中间件，中间件与中间件之间的关系比较复杂，它们可以相互调用，一个中间件的进程可能是另外中间件进程的客户</a:t>
            </a:r>
            <a:r>
              <a:rPr lang="en-US" altLang="zh-CN" sz="2000" dirty="0" smtClean="0">
                <a:latin typeface="+mn-ea"/>
              </a:rPr>
              <a:t>(</a:t>
            </a:r>
            <a:r>
              <a:rPr lang="zh-CN" altLang="en-US" sz="2000" dirty="0" smtClean="0">
                <a:latin typeface="+mn-ea"/>
              </a:rPr>
              <a:t>要求得到服务</a:t>
            </a:r>
            <a:r>
              <a:rPr lang="en-US" altLang="zh-CN" sz="2000" dirty="0" smtClean="0">
                <a:latin typeface="+mn-ea"/>
              </a:rPr>
              <a:t>)</a:t>
            </a:r>
            <a:r>
              <a:rPr lang="zh-CN" altLang="en-US" sz="2000" dirty="0" smtClean="0">
                <a:latin typeface="+mn-ea"/>
              </a:rPr>
              <a:t>，同时它又可能是其他中间件进程的服务</a:t>
            </a:r>
            <a:r>
              <a:rPr lang="en-US" altLang="zh-CN" sz="2000" dirty="0" smtClean="0">
                <a:latin typeface="+mn-ea"/>
              </a:rPr>
              <a:t>(</a:t>
            </a:r>
            <a:r>
              <a:rPr lang="zh-CN" altLang="en-US" sz="2000" dirty="0" smtClean="0">
                <a:latin typeface="+mn-ea"/>
              </a:rPr>
              <a:t>提供服务</a:t>
            </a:r>
            <a:r>
              <a:rPr lang="en-US" altLang="zh-CN" sz="2000" dirty="0" smtClean="0">
                <a:latin typeface="+mn-ea"/>
              </a:rPr>
              <a:t>)</a:t>
            </a:r>
            <a:r>
              <a:rPr lang="zh-CN" altLang="en-US" sz="2000" dirty="0" smtClean="0">
                <a:latin typeface="+mn-ea"/>
              </a:rPr>
              <a:t>。中间件内的进程所访问的空间数据库也不再是单个的数据库，可能是分布式的异质、异构、多源数据库。</a:t>
            </a:r>
          </a:p>
          <a:p>
            <a:pPr lvl="1" eaLnBrk="1" hangingPunct="1">
              <a:lnSpc>
                <a:spcPct val="120000"/>
              </a:lnSpc>
              <a:defRPr/>
            </a:pPr>
            <a:r>
              <a:rPr lang="zh-CN" altLang="en-US" sz="2000" dirty="0" smtClean="0">
                <a:latin typeface="+mn-ea"/>
              </a:rPr>
              <a:t>目前支持分布式计算的主要中间件技术有</a:t>
            </a:r>
            <a:r>
              <a:rPr lang="en-US" altLang="zh-CN" sz="2000" dirty="0" smtClean="0">
                <a:latin typeface="+mn-ea"/>
              </a:rPr>
              <a:t>CORBA</a:t>
            </a:r>
            <a:r>
              <a:rPr lang="zh-CN" altLang="en-US" sz="2000" dirty="0" smtClean="0">
                <a:latin typeface="+mn-ea"/>
              </a:rPr>
              <a:t>、</a:t>
            </a:r>
            <a:r>
              <a:rPr lang="en-US" altLang="zh-CN" sz="2000" dirty="0" smtClean="0">
                <a:latin typeface="+mn-ea"/>
              </a:rPr>
              <a:t>DCOM</a:t>
            </a:r>
            <a:r>
              <a:rPr lang="zh-CN" altLang="en-US" sz="2000" dirty="0" smtClean="0">
                <a:latin typeface="+mn-ea"/>
              </a:rPr>
              <a:t>、</a:t>
            </a:r>
            <a:r>
              <a:rPr lang="en-US" altLang="zh-CN" sz="2000" dirty="0" smtClean="0">
                <a:latin typeface="+mn-ea"/>
              </a:rPr>
              <a:t>EJB</a:t>
            </a:r>
            <a:r>
              <a:rPr lang="zh-CN" altLang="en-US" sz="2000" dirty="0" smtClean="0">
                <a:latin typeface="+mn-ea"/>
              </a:rPr>
              <a:t>、</a:t>
            </a:r>
            <a:r>
              <a:rPr lang="en-US" altLang="zh-CN" sz="2000" dirty="0" err="1" smtClean="0">
                <a:latin typeface="+mn-ea"/>
              </a:rPr>
              <a:t>.Net</a:t>
            </a:r>
            <a:r>
              <a:rPr lang="zh-CN" altLang="en-US" sz="2000" dirty="0" smtClean="0">
                <a:latin typeface="+mn-ea"/>
              </a:rPr>
              <a:t>等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smtClean="0"/>
              <a:t>2.3.1 </a:t>
            </a:r>
            <a:r>
              <a:rPr lang="zh-CN" altLang="en-US" sz="3600" dirty="0" smtClean="0"/>
              <a:t>分布式</a:t>
            </a:r>
            <a:r>
              <a:rPr lang="en-US" altLang="zh-CN" sz="3600" dirty="0" err="1" smtClean="0"/>
              <a:t>WebGIS</a:t>
            </a:r>
            <a:r>
              <a:rPr lang="zh-CN" altLang="en-US" sz="3600" dirty="0" smtClean="0"/>
              <a:t>技术框架</a:t>
            </a:r>
          </a:p>
        </p:txBody>
      </p:sp>
      <p:sp>
        <p:nvSpPr>
          <p:cNvPr id="56323" name="Rectangle 3"/>
          <p:cNvSpPr>
            <a:spLocks noGrp="1" noChangeArrowheads="1"/>
          </p:cNvSpPr>
          <p:nvPr>
            <p:ph type="body" idx="1"/>
          </p:nvPr>
        </p:nvSpPr>
        <p:spPr>
          <a:xfrm>
            <a:off x="684213" y="1412875"/>
            <a:ext cx="7775575" cy="4608513"/>
          </a:xfrm>
        </p:spPr>
        <p:txBody>
          <a:bodyPr/>
          <a:lstStyle/>
          <a:p>
            <a:pPr eaLnBrk="1" hangingPunct="1">
              <a:lnSpc>
                <a:spcPct val="130000"/>
              </a:lnSpc>
              <a:buFont typeface="Wingdings" panose="05000000000000000000" pitchFamily="2" charset="2"/>
              <a:buNone/>
            </a:pPr>
            <a:r>
              <a:rPr lang="en-US" altLang="zh-CN" sz="2800" smtClean="0">
                <a:latin typeface="Arial" panose="020B0604020202020204" pitchFamily="34" charset="0"/>
              </a:rPr>
              <a:t>    </a:t>
            </a:r>
            <a:r>
              <a:rPr lang="zh-CN" altLang="en-US" sz="2400" smtClean="0">
                <a:latin typeface="Arial" panose="020B0604020202020204" pitchFamily="34" charset="0"/>
              </a:rPr>
              <a:t>分布式体系结构的</a:t>
            </a:r>
            <a:r>
              <a:rPr lang="en-US" altLang="zh-CN" sz="2400" smtClean="0">
                <a:latin typeface="Arial" panose="020B0604020202020204" pitchFamily="34" charset="0"/>
              </a:rPr>
              <a:t>WebGIS</a:t>
            </a:r>
            <a:r>
              <a:rPr lang="zh-CN" altLang="en-US" sz="2400" smtClean="0">
                <a:latin typeface="Arial" panose="020B0604020202020204" pitchFamily="34" charset="0"/>
              </a:rPr>
              <a:t>是指通过高速互连网把分布在不同地理位置的计算机、存储设备、路由设备、输入输出设备等连接起来形成的能够处理</a:t>
            </a:r>
            <a:r>
              <a:rPr lang="en-US" altLang="zh-CN" sz="2400" smtClean="0">
                <a:latin typeface="Arial" panose="020B0604020202020204" pitchFamily="34" charset="0"/>
              </a:rPr>
              <a:t>GIS</a:t>
            </a:r>
            <a:r>
              <a:rPr lang="zh-CN" altLang="en-US" sz="2400" smtClean="0">
                <a:latin typeface="Arial" panose="020B0604020202020204" pitchFamily="34" charset="0"/>
              </a:rPr>
              <a:t>数据、实现</a:t>
            </a:r>
            <a:r>
              <a:rPr lang="en-US" altLang="zh-CN" sz="2400" smtClean="0">
                <a:latin typeface="Arial" panose="020B0604020202020204" pitchFamily="34" charset="0"/>
              </a:rPr>
              <a:t>GIS</a:t>
            </a:r>
            <a:r>
              <a:rPr lang="zh-CN" altLang="en-US" sz="2400" smtClean="0">
                <a:latin typeface="Arial" panose="020B0604020202020204" pitchFamily="34" charset="0"/>
              </a:rPr>
              <a:t>功能的分布式结构，这种结构能将各种负载较均衡地分散到众多设备上，使系统整体性能更佳。 </a:t>
            </a:r>
            <a:endParaRPr lang="zh-CN" altLang="en-US" sz="2800" smtClean="0">
              <a:latin typeface="Arial" panose="020B0604020202020204" pitchFamily="34" charset="0"/>
            </a:endParaRPr>
          </a:p>
          <a:p>
            <a:pPr lvl="1" eaLnBrk="1" hangingPunct="1">
              <a:lnSpc>
                <a:spcPct val="130000"/>
              </a:lnSpc>
            </a:pPr>
            <a:r>
              <a:rPr lang="zh-CN" altLang="en-US" smtClean="0">
                <a:latin typeface="Arial" panose="020B0604020202020204" pitchFamily="34" charset="0"/>
              </a:rPr>
              <a:t>基于</a:t>
            </a:r>
            <a:r>
              <a:rPr lang="en-US" altLang="zh-CN" smtClean="0">
                <a:latin typeface="Arial" panose="020B0604020202020204" pitchFamily="34" charset="0"/>
              </a:rPr>
              <a:t>J2EE</a:t>
            </a:r>
            <a:r>
              <a:rPr lang="zh-CN" altLang="en-US" smtClean="0">
                <a:latin typeface="Arial" panose="020B0604020202020204" pitchFamily="34" charset="0"/>
              </a:rPr>
              <a:t>的</a:t>
            </a:r>
            <a:r>
              <a:rPr lang="en-US" altLang="zh-CN" smtClean="0">
                <a:latin typeface="Arial" panose="020B0604020202020204" pitchFamily="34" charset="0"/>
              </a:rPr>
              <a:t>WebGIS</a:t>
            </a:r>
            <a:r>
              <a:rPr lang="zh-CN" altLang="en-US" smtClean="0">
                <a:latin typeface="Arial" panose="020B0604020202020204" pitchFamily="34" charset="0"/>
              </a:rPr>
              <a:t>结构 </a:t>
            </a:r>
          </a:p>
          <a:p>
            <a:pPr lvl="1" eaLnBrk="1" hangingPunct="1">
              <a:lnSpc>
                <a:spcPct val="130000"/>
              </a:lnSpc>
            </a:pPr>
            <a:r>
              <a:rPr lang="zh-CN" altLang="en-US" smtClean="0">
                <a:latin typeface="Arial" panose="020B0604020202020204" pitchFamily="34" charset="0"/>
              </a:rPr>
              <a:t>基于</a:t>
            </a:r>
            <a:r>
              <a:rPr lang="en-US" altLang="zh-CN" smtClean="0">
                <a:latin typeface="Arial" panose="020B0604020202020204" pitchFamily="34" charset="0"/>
              </a:rPr>
              <a:t>CORBA</a:t>
            </a:r>
            <a:r>
              <a:rPr lang="zh-CN" altLang="en-US" smtClean="0">
                <a:latin typeface="Arial" panose="020B0604020202020204" pitchFamily="34" charset="0"/>
              </a:rPr>
              <a:t>的</a:t>
            </a:r>
            <a:r>
              <a:rPr lang="en-US" altLang="zh-CN" smtClean="0">
                <a:latin typeface="Arial" panose="020B0604020202020204" pitchFamily="34" charset="0"/>
              </a:rPr>
              <a:t>WebGIS</a:t>
            </a:r>
            <a:r>
              <a:rPr lang="zh-CN" altLang="en-US" smtClean="0">
                <a:latin typeface="Arial" panose="020B0604020202020204" pitchFamily="34" charset="0"/>
              </a:rPr>
              <a:t>结构 </a:t>
            </a:r>
          </a:p>
          <a:p>
            <a:pPr lvl="1" eaLnBrk="1" hangingPunct="1">
              <a:lnSpc>
                <a:spcPct val="130000"/>
              </a:lnSpc>
            </a:pPr>
            <a:r>
              <a:rPr lang="zh-CN" altLang="en-US" smtClean="0">
                <a:latin typeface="Arial" panose="020B0604020202020204" pitchFamily="34" charset="0"/>
              </a:rPr>
              <a:t>基于</a:t>
            </a:r>
            <a:r>
              <a:rPr lang="en-US" altLang="zh-CN" smtClean="0">
                <a:latin typeface="Arial" panose="020B0604020202020204" pitchFamily="34" charset="0"/>
              </a:rPr>
              <a:t>DCOM/COM+</a:t>
            </a:r>
            <a:r>
              <a:rPr lang="zh-CN" altLang="en-US" smtClean="0">
                <a:latin typeface="Arial" panose="020B0604020202020204" pitchFamily="34" charset="0"/>
              </a:rPr>
              <a:t>的</a:t>
            </a:r>
            <a:r>
              <a:rPr lang="en-US" altLang="zh-CN" smtClean="0">
                <a:latin typeface="Arial" panose="020B0604020202020204" pitchFamily="34" charset="0"/>
              </a:rPr>
              <a:t>WebGIS</a:t>
            </a:r>
            <a:r>
              <a:rPr lang="zh-CN" altLang="en-US" smtClean="0">
                <a:latin typeface="Arial" panose="020B0604020202020204" pitchFamily="34" charset="0"/>
              </a:rPr>
              <a:t>结构 </a:t>
            </a:r>
          </a:p>
          <a:p>
            <a:pPr lvl="1" eaLnBrk="1" hangingPunct="1">
              <a:lnSpc>
                <a:spcPct val="130000"/>
              </a:lnSpc>
            </a:pPr>
            <a:r>
              <a:rPr lang="zh-CN" altLang="en-US" smtClean="0">
                <a:latin typeface="Arial" panose="020B0604020202020204" pitchFamily="34" charset="0"/>
              </a:rPr>
              <a:t>基于</a:t>
            </a:r>
            <a:r>
              <a:rPr lang="en-US" altLang="zh-CN" smtClean="0">
                <a:latin typeface="Arial" panose="020B0604020202020204" pitchFamily="34" charset="0"/>
              </a:rPr>
              <a:t>.Net</a:t>
            </a:r>
            <a:r>
              <a:rPr lang="zh-CN" altLang="en-US" smtClean="0">
                <a:latin typeface="Arial" panose="020B0604020202020204" pitchFamily="34" charset="0"/>
              </a:rPr>
              <a:t>的</a:t>
            </a:r>
            <a:r>
              <a:rPr lang="en-US" altLang="zh-CN" smtClean="0">
                <a:latin typeface="Arial" panose="020B0604020202020204" pitchFamily="34" charset="0"/>
              </a:rPr>
              <a:t>WebGIS</a:t>
            </a:r>
            <a:r>
              <a:rPr lang="zh-CN" altLang="en-US" smtClean="0">
                <a:latin typeface="Arial" panose="020B0604020202020204" pitchFamily="34" charset="0"/>
              </a:rPr>
              <a:t>结构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smtClean="0"/>
              <a:t>2.3.1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3200" dirty="0" smtClean="0"/>
              <a:t>——</a:t>
            </a:r>
            <a:r>
              <a:rPr lang="zh-CN" altLang="en-US" sz="3200" dirty="0" smtClean="0"/>
              <a:t>基于</a:t>
            </a:r>
            <a:r>
              <a:rPr lang="en-US" altLang="zh-CN" sz="3200" dirty="0" smtClean="0"/>
              <a:t>J2EE</a:t>
            </a:r>
            <a:r>
              <a:rPr lang="zh-CN" altLang="en-US" sz="3200" dirty="0" smtClean="0"/>
              <a:t>的</a:t>
            </a:r>
            <a:r>
              <a:rPr lang="en-US" altLang="zh-CN" sz="3200" dirty="0" err="1" smtClean="0"/>
              <a:t>WebGIS</a:t>
            </a:r>
            <a:r>
              <a:rPr lang="zh-CN" altLang="en-US" sz="3200" dirty="0" smtClean="0"/>
              <a:t>结构</a:t>
            </a:r>
          </a:p>
        </p:txBody>
      </p:sp>
      <p:sp>
        <p:nvSpPr>
          <p:cNvPr id="57347" name="Rectangle 3"/>
          <p:cNvSpPr>
            <a:spLocks noGrp="1" noChangeArrowheads="1"/>
          </p:cNvSpPr>
          <p:nvPr>
            <p:ph type="body" idx="1"/>
          </p:nvPr>
        </p:nvSpPr>
        <p:spPr>
          <a:xfrm>
            <a:off x="611188" y="1557338"/>
            <a:ext cx="7993062" cy="4175125"/>
          </a:xfrm>
        </p:spPr>
        <p:txBody>
          <a:bodyPr/>
          <a:lstStyle/>
          <a:p>
            <a:pPr eaLnBrk="1" hangingPunct="1">
              <a:lnSpc>
                <a:spcPct val="130000"/>
              </a:lnSpc>
            </a:pPr>
            <a:r>
              <a:rPr lang="en-US" altLang="zh-CN" sz="2400" smtClean="0">
                <a:latin typeface="Arial" panose="020B0604020202020204" pitchFamily="34" charset="0"/>
              </a:rPr>
              <a:t>J2EE(Java 2 Enterprise Edition)</a:t>
            </a:r>
            <a:r>
              <a:rPr lang="zh-CN" altLang="en-US" sz="2400" smtClean="0">
                <a:latin typeface="Arial" panose="020B0604020202020204" pitchFamily="34" charset="0"/>
              </a:rPr>
              <a:t>技术是</a:t>
            </a:r>
            <a:r>
              <a:rPr lang="en-US" altLang="zh-CN" sz="2400" smtClean="0">
                <a:latin typeface="Arial" panose="020B0604020202020204" pitchFamily="34" charset="0"/>
              </a:rPr>
              <a:t>SUN</a:t>
            </a:r>
            <a:r>
              <a:rPr lang="zh-CN" altLang="en-US" sz="2400" smtClean="0">
                <a:latin typeface="Arial" panose="020B0604020202020204" pitchFamily="34" charset="0"/>
              </a:rPr>
              <a:t>公司推出的一种概念模型，它提供了一种利用组件来设计、开发、装配及部署企业应用程序的方法。 </a:t>
            </a:r>
          </a:p>
          <a:p>
            <a:pPr eaLnBrk="1" hangingPunct="1">
              <a:lnSpc>
                <a:spcPct val="130000"/>
              </a:lnSpc>
            </a:pPr>
            <a:r>
              <a:rPr lang="en-US" altLang="zh-CN" sz="2400" smtClean="0">
                <a:latin typeface="Arial" panose="020B0604020202020204" pitchFamily="34" charset="0"/>
              </a:rPr>
              <a:t>J2EE</a:t>
            </a:r>
            <a:r>
              <a:rPr lang="zh-CN" altLang="en-US" sz="2400" smtClean="0">
                <a:latin typeface="Arial" panose="020B0604020202020204" pitchFamily="34" charset="0"/>
              </a:rPr>
              <a:t>的技术基础是标准版的</a:t>
            </a:r>
            <a:r>
              <a:rPr lang="en-US" altLang="zh-CN" sz="2400" smtClean="0">
                <a:latin typeface="Arial" panose="020B0604020202020204" pitchFamily="34" charset="0"/>
              </a:rPr>
              <a:t>Java</a:t>
            </a:r>
            <a:r>
              <a:rPr lang="zh-CN" altLang="en-US" sz="2400" smtClean="0">
                <a:latin typeface="Arial" panose="020B0604020202020204" pitchFamily="34" charset="0"/>
              </a:rPr>
              <a:t>平台或</a:t>
            </a:r>
            <a:r>
              <a:rPr lang="en-US" altLang="zh-CN" sz="2400" smtClean="0">
                <a:latin typeface="Arial" panose="020B0604020202020204" pitchFamily="34" charset="0"/>
              </a:rPr>
              <a:t>Java 2</a:t>
            </a:r>
            <a:r>
              <a:rPr lang="zh-CN" altLang="en-US" sz="2400" smtClean="0">
                <a:latin typeface="Arial" panose="020B0604020202020204" pitchFamily="34" charset="0"/>
              </a:rPr>
              <a:t>平台。 </a:t>
            </a:r>
          </a:p>
          <a:p>
            <a:pPr eaLnBrk="1" hangingPunct="1">
              <a:lnSpc>
                <a:spcPct val="130000"/>
              </a:lnSpc>
            </a:pPr>
            <a:r>
              <a:rPr lang="en-US" altLang="zh-CN" sz="2400" smtClean="0">
                <a:latin typeface="Arial" panose="020B0604020202020204" pitchFamily="34" charset="0"/>
              </a:rPr>
              <a:t>J2EE</a:t>
            </a:r>
            <a:r>
              <a:rPr lang="zh-CN" altLang="en-US" sz="2400" smtClean="0">
                <a:latin typeface="Arial" panose="020B0604020202020204" pitchFamily="34" charset="0"/>
              </a:rPr>
              <a:t>平台提供了多层分布式应用逻辑，这些应用逻辑按功能划分为传统的组件，各组件按其所在层分布在不同机器上。 </a:t>
            </a:r>
          </a:p>
        </p:txBody>
      </p:sp>
      <p:sp>
        <p:nvSpPr>
          <p:cNvPr id="57348" name="Rectangle 4"/>
          <p:cNvSpPr>
            <a:spLocks noChangeArrowheads="1"/>
          </p:cNvSpPr>
          <p:nvPr/>
        </p:nvSpPr>
        <p:spPr bwMode="auto">
          <a:xfrm>
            <a:off x="0" y="2643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2642"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smtClean="0"/>
              <a:t>2.3.1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3200" dirty="0" smtClean="0"/>
              <a:t>——</a:t>
            </a:r>
            <a:r>
              <a:rPr lang="zh-CN" altLang="en-US" sz="3200" dirty="0" smtClean="0"/>
              <a:t>基于</a:t>
            </a:r>
            <a:r>
              <a:rPr lang="en-US" altLang="zh-CN" sz="3200" dirty="0" smtClean="0"/>
              <a:t>J2EE</a:t>
            </a:r>
            <a:r>
              <a:rPr lang="zh-CN" altLang="en-US" sz="3200" dirty="0" smtClean="0"/>
              <a:t>的</a:t>
            </a:r>
            <a:r>
              <a:rPr lang="en-US" altLang="zh-CN" sz="3200" dirty="0" err="1" smtClean="0"/>
              <a:t>WebGIS</a:t>
            </a:r>
            <a:r>
              <a:rPr lang="zh-CN" altLang="en-US" sz="3200" dirty="0" smtClean="0"/>
              <a:t>结构</a:t>
            </a:r>
          </a:p>
        </p:txBody>
      </p:sp>
      <p:sp>
        <p:nvSpPr>
          <p:cNvPr id="58371" name="Rectangle 3"/>
          <p:cNvSpPr>
            <a:spLocks noGrp="1" noChangeArrowheads="1"/>
          </p:cNvSpPr>
          <p:nvPr>
            <p:ph type="body" idx="1"/>
          </p:nvPr>
        </p:nvSpPr>
        <p:spPr>
          <a:xfrm>
            <a:off x="684213" y="1412875"/>
            <a:ext cx="8280400" cy="5256213"/>
          </a:xfrm>
        </p:spPr>
        <p:txBody>
          <a:bodyPr/>
          <a:lstStyle/>
          <a:p>
            <a:pPr eaLnBrk="1" hangingPunct="1">
              <a:lnSpc>
                <a:spcPct val="100000"/>
              </a:lnSpc>
            </a:pPr>
            <a:r>
              <a:rPr lang="en-US" altLang="zh-CN" sz="2400" smtClean="0">
                <a:latin typeface="Arial" panose="020B0604020202020204" pitchFamily="34" charset="0"/>
              </a:rPr>
              <a:t>J2EE</a:t>
            </a:r>
            <a:r>
              <a:rPr lang="zh-CN" altLang="en-US" sz="2400" smtClean="0">
                <a:latin typeface="Arial" panose="020B0604020202020204" pitchFamily="34" charset="0"/>
              </a:rPr>
              <a:t>规范所定义的应用组件有四种：应用客户组件、</a:t>
            </a:r>
            <a:r>
              <a:rPr lang="en-US" altLang="zh-CN" sz="2400" smtClean="0">
                <a:latin typeface="Arial" panose="020B0604020202020204" pitchFamily="34" charset="0"/>
              </a:rPr>
              <a:t>EJB</a:t>
            </a:r>
            <a:r>
              <a:rPr lang="zh-CN" altLang="en-US" sz="2400" smtClean="0">
                <a:latin typeface="Arial" panose="020B0604020202020204" pitchFamily="34" charset="0"/>
              </a:rPr>
              <a:t>组件、</a:t>
            </a:r>
            <a:r>
              <a:rPr lang="en-US" altLang="zh-CN" sz="2400" smtClean="0">
                <a:latin typeface="Arial" panose="020B0604020202020204" pitchFamily="34" charset="0"/>
              </a:rPr>
              <a:t>Java Servlet</a:t>
            </a:r>
            <a:r>
              <a:rPr lang="zh-CN" altLang="en-US" sz="2400" smtClean="0">
                <a:latin typeface="Arial" panose="020B0604020202020204" pitchFamily="34" charset="0"/>
              </a:rPr>
              <a:t>和</a:t>
            </a:r>
            <a:r>
              <a:rPr lang="en-US" altLang="zh-CN" sz="2400" smtClean="0">
                <a:latin typeface="Arial" panose="020B0604020202020204" pitchFamily="34" charset="0"/>
              </a:rPr>
              <a:t>JSP</a:t>
            </a:r>
            <a:r>
              <a:rPr lang="zh-CN" altLang="en-US" sz="2400" smtClean="0">
                <a:latin typeface="Arial" panose="020B0604020202020204" pitchFamily="34" charset="0"/>
              </a:rPr>
              <a:t>组件以及</a:t>
            </a:r>
            <a:r>
              <a:rPr lang="en-US" altLang="zh-CN" sz="2400" smtClean="0">
                <a:latin typeface="Arial" panose="020B0604020202020204" pitchFamily="34" charset="0"/>
              </a:rPr>
              <a:t>Applet </a:t>
            </a:r>
            <a:r>
              <a:rPr lang="zh-CN" altLang="en-US" sz="2400" smtClean="0">
                <a:latin typeface="Arial" panose="020B0604020202020204" pitchFamily="34" charset="0"/>
              </a:rPr>
              <a:t>组件。其中，应用客户端组件和</a:t>
            </a:r>
            <a:r>
              <a:rPr lang="en-US" altLang="zh-CN" sz="2400" smtClean="0">
                <a:latin typeface="Arial" panose="020B0604020202020204" pitchFamily="34" charset="0"/>
              </a:rPr>
              <a:t>Applet</a:t>
            </a:r>
            <a:r>
              <a:rPr lang="zh-CN" altLang="en-US" sz="2400" smtClean="0">
                <a:latin typeface="Arial" panose="020B0604020202020204" pitchFamily="34" charset="0"/>
              </a:rPr>
              <a:t>分布在客户层，</a:t>
            </a:r>
            <a:r>
              <a:rPr lang="en-US" altLang="zh-CN" sz="2400" smtClean="0">
                <a:latin typeface="Arial" panose="020B0604020202020204" pitchFamily="34" charset="0"/>
              </a:rPr>
              <a:t>Java Servlet</a:t>
            </a:r>
            <a:r>
              <a:rPr lang="zh-CN" altLang="en-US" sz="2400" smtClean="0">
                <a:latin typeface="Arial" panose="020B0604020202020204" pitchFamily="34" charset="0"/>
              </a:rPr>
              <a:t>和</a:t>
            </a:r>
            <a:r>
              <a:rPr lang="en-US" altLang="zh-CN" sz="2400" smtClean="0">
                <a:latin typeface="Arial" panose="020B0604020202020204" pitchFamily="34" charset="0"/>
              </a:rPr>
              <a:t>JSP</a:t>
            </a:r>
            <a:r>
              <a:rPr lang="zh-CN" altLang="en-US" sz="2400" smtClean="0">
                <a:latin typeface="Arial" panose="020B0604020202020204" pitchFamily="34" charset="0"/>
              </a:rPr>
              <a:t>分布在</a:t>
            </a:r>
            <a:r>
              <a:rPr lang="en-US" altLang="zh-CN" sz="2400" smtClean="0">
                <a:latin typeface="Arial" panose="020B0604020202020204" pitchFamily="34" charset="0"/>
              </a:rPr>
              <a:t>Web</a:t>
            </a:r>
            <a:r>
              <a:rPr lang="zh-CN" altLang="en-US" sz="2400" smtClean="0">
                <a:latin typeface="Arial" panose="020B0604020202020204" pitchFamily="34" charset="0"/>
              </a:rPr>
              <a:t>层，</a:t>
            </a:r>
            <a:r>
              <a:rPr lang="en-US" altLang="zh-CN" sz="2400" smtClean="0">
                <a:latin typeface="Arial" panose="020B0604020202020204" pitchFamily="34" charset="0"/>
              </a:rPr>
              <a:t>EJB</a:t>
            </a:r>
            <a:r>
              <a:rPr lang="zh-CN" altLang="en-US" sz="2400" smtClean="0">
                <a:latin typeface="Arial" panose="020B0604020202020204" pitchFamily="34" charset="0"/>
              </a:rPr>
              <a:t>为业务层组件。 </a:t>
            </a:r>
          </a:p>
        </p:txBody>
      </p:sp>
      <p:sp>
        <p:nvSpPr>
          <p:cNvPr id="58372" name="Rectangle 4"/>
          <p:cNvSpPr>
            <a:spLocks noChangeArrowheads="1"/>
          </p:cNvSpPr>
          <p:nvPr/>
        </p:nvSpPr>
        <p:spPr bwMode="auto">
          <a:xfrm>
            <a:off x="0" y="2643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aphicFrame>
        <p:nvGraphicFramePr>
          <p:cNvPr id="58373" name="Object 5"/>
          <p:cNvGraphicFramePr>
            <a:graphicFrameLocks noChangeAspect="1"/>
          </p:cNvGraphicFramePr>
          <p:nvPr/>
        </p:nvGraphicFramePr>
        <p:xfrm>
          <a:off x="755650" y="3176588"/>
          <a:ext cx="7885113" cy="2976562"/>
        </p:xfrm>
        <a:graphic>
          <a:graphicData uri="http://schemas.openxmlformats.org/presentationml/2006/ole">
            <mc:AlternateContent xmlns:mc="http://schemas.openxmlformats.org/markup-compatibility/2006">
              <mc:Choice xmlns:v="urn:schemas-microsoft-com:vml" Requires="v">
                <p:oleObj spid="_x0000_s58375" name="Visio" r:id="rId3" imgW="4520511" imgH="1717241" progId="Visio.Drawing.6">
                  <p:embed/>
                </p:oleObj>
              </mc:Choice>
              <mc:Fallback>
                <p:oleObj name="Visio" r:id="rId3" imgW="4520511" imgH="1717241"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3176588"/>
                        <a:ext cx="7885113" cy="297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smtClean="0"/>
              <a:t>2.3.1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3200" dirty="0" smtClean="0"/>
              <a:t>——</a:t>
            </a:r>
            <a:r>
              <a:rPr lang="zh-CN" altLang="en-US" sz="3200" dirty="0" smtClean="0"/>
              <a:t>基于</a:t>
            </a:r>
            <a:r>
              <a:rPr lang="en-US" altLang="zh-CN" sz="3200" dirty="0" smtClean="0"/>
              <a:t>J2EE</a:t>
            </a:r>
            <a:r>
              <a:rPr lang="zh-CN" altLang="en-US" sz="3200" dirty="0" smtClean="0"/>
              <a:t>的</a:t>
            </a:r>
            <a:r>
              <a:rPr lang="en-US" altLang="zh-CN" sz="3200" dirty="0" err="1" smtClean="0"/>
              <a:t>WebGIS</a:t>
            </a:r>
            <a:r>
              <a:rPr lang="zh-CN" altLang="en-US" sz="3200" dirty="0" smtClean="0"/>
              <a:t>结构</a:t>
            </a:r>
          </a:p>
        </p:txBody>
      </p:sp>
      <p:sp>
        <p:nvSpPr>
          <p:cNvPr id="59395" name="Rectangle 3"/>
          <p:cNvSpPr>
            <a:spLocks noGrp="1" noChangeArrowheads="1"/>
          </p:cNvSpPr>
          <p:nvPr>
            <p:ph type="body" idx="1"/>
          </p:nvPr>
        </p:nvSpPr>
        <p:spPr>
          <a:xfrm>
            <a:off x="684213" y="1412875"/>
            <a:ext cx="8270875" cy="5256213"/>
          </a:xfrm>
        </p:spPr>
        <p:txBody>
          <a:bodyPr/>
          <a:lstStyle/>
          <a:p>
            <a:pPr eaLnBrk="1" hangingPunct="1"/>
            <a:r>
              <a:rPr lang="zh-CN" altLang="en-US" smtClean="0">
                <a:latin typeface="Arial" panose="020B0604020202020204" pitchFamily="34" charset="0"/>
              </a:rPr>
              <a:t>基于</a:t>
            </a:r>
            <a:r>
              <a:rPr lang="en-US" altLang="zh-CN" smtClean="0">
                <a:latin typeface="Arial" panose="020B0604020202020204" pitchFamily="34" charset="0"/>
              </a:rPr>
              <a:t>EJB</a:t>
            </a:r>
            <a:r>
              <a:rPr lang="zh-CN" altLang="en-US" smtClean="0">
                <a:latin typeface="Arial" panose="020B0604020202020204" pitchFamily="34" charset="0"/>
              </a:rPr>
              <a:t>技术的系统模型包括三层结构： </a:t>
            </a:r>
          </a:p>
        </p:txBody>
      </p:sp>
      <p:sp>
        <p:nvSpPr>
          <p:cNvPr id="59396" name="Rectangle 4"/>
          <p:cNvSpPr>
            <a:spLocks noChangeArrowheads="1"/>
          </p:cNvSpPr>
          <p:nvPr/>
        </p:nvSpPr>
        <p:spPr bwMode="auto">
          <a:xfrm>
            <a:off x="0" y="2424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aphicFrame>
        <p:nvGraphicFramePr>
          <p:cNvPr id="59397" name="Object 5"/>
          <p:cNvGraphicFramePr>
            <a:graphicFrameLocks noChangeAspect="1"/>
          </p:cNvGraphicFramePr>
          <p:nvPr/>
        </p:nvGraphicFramePr>
        <p:xfrm>
          <a:off x="684213" y="1773238"/>
          <a:ext cx="7993062" cy="4535487"/>
        </p:xfrm>
        <a:graphic>
          <a:graphicData uri="http://schemas.openxmlformats.org/presentationml/2006/ole">
            <mc:AlternateContent xmlns:mc="http://schemas.openxmlformats.org/markup-compatibility/2006">
              <mc:Choice xmlns:v="urn:schemas-microsoft-com:vml" Requires="v">
                <p:oleObj spid="_x0000_s59399" name="Visio" r:id="rId3" imgW="3801577" imgH="2057638" progId="Visio.Drawing.6">
                  <p:embed/>
                </p:oleObj>
              </mc:Choice>
              <mc:Fallback>
                <p:oleObj name="Visio" r:id="rId3" imgW="3801577" imgH="2057638"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1773238"/>
                        <a:ext cx="7993062" cy="4535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2.3.2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smtClean="0"/>
              <a:t>CORBA</a:t>
            </a:r>
            <a:r>
              <a:rPr lang="zh-CN" altLang="en-US" sz="3200" dirty="0" smtClean="0"/>
              <a:t>的</a:t>
            </a:r>
            <a:r>
              <a:rPr lang="en-US" altLang="zh-CN" sz="3200" dirty="0" err="1" smtClean="0"/>
              <a:t>WebGIS</a:t>
            </a:r>
            <a:r>
              <a:rPr lang="zh-CN" altLang="en-US" sz="3200" dirty="0" smtClean="0"/>
              <a:t>结构</a:t>
            </a:r>
            <a:r>
              <a:rPr lang="zh-CN" altLang="en-US" sz="3600" dirty="0" smtClean="0"/>
              <a:t> </a:t>
            </a:r>
          </a:p>
        </p:txBody>
      </p:sp>
      <p:sp>
        <p:nvSpPr>
          <p:cNvPr id="60419" name="Rectangle 3"/>
          <p:cNvSpPr>
            <a:spLocks noGrp="1" noChangeArrowheads="1"/>
          </p:cNvSpPr>
          <p:nvPr>
            <p:ph type="body" idx="1"/>
          </p:nvPr>
        </p:nvSpPr>
        <p:spPr>
          <a:xfrm>
            <a:off x="885825" y="1628775"/>
            <a:ext cx="7416800" cy="4103688"/>
          </a:xfrm>
        </p:spPr>
        <p:txBody>
          <a:bodyPr/>
          <a:lstStyle/>
          <a:p>
            <a:pPr eaLnBrk="1" hangingPunct="1">
              <a:lnSpc>
                <a:spcPct val="100000"/>
              </a:lnSpc>
              <a:spcBef>
                <a:spcPct val="10000"/>
              </a:spcBef>
            </a:pPr>
            <a:r>
              <a:rPr lang="zh-CN" altLang="en-US" smtClean="0">
                <a:latin typeface="Arial Narrow" panose="020B0606020202030204" pitchFamily="34" charset="0"/>
              </a:rPr>
              <a:t>公共对象请求代理结构</a:t>
            </a:r>
            <a:r>
              <a:rPr lang="en-US" altLang="zh-CN" smtClean="0">
                <a:latin typeface="Arial Narrow" panose="020B0606020202030204" pitchFamily="34" charset="0"/>
              </a:rPr>
              <a:t>(Common Object Request Broker Architecher</a:t>
            </a:r>
            <a:r>
              <a:rPr lang="zh-CN" altLang="en-US" smtClean="0">
                <a:latin typeface="Arial Narrow" panose="020B0606020202030204" pitchFamily="34" charset="0"/>
              </a:rPr>
              <a:t>，</a:t>
            </a:r>
            <a:r>
              <a:rPr lang="en-US" altLang="zh-CN" smtClean="0">
                <a:latin typeface="Arial Narrow" panose="020B0606020202030204" pitchFamily="34" charset="0"/>
              </a:rPr>
              <a:t>CORBA)</a:t>
            </a:r>
            <a:r>
              <a:rPr lang="zh-CN" altLang="en-US" smtClean="0">
                <a:latin typeface="Arial Narrow" panose="020B0606020202030204" pitchFamily="34" charset="0"/>
              </a:rPr>
              <a:t>是对象管理组织</a:t>
            </a:r>
            <a:r>
              <a:rPr lang="en-US" altLang="zh-CN" smtClean="0">
                <a:latin typeface="Arial Narrow" panose="020B0606020202030204" pitchFamily="34" charset="0"/>
              </a:rPr>
              <a:t>(Object Management Group</a:t>
            </a:r>
            <a:r>
              <a:rPr lang="zh-CN" altLang="en-US" smtClean="0">
                <a:latin typeface="Arial Narrow" panose="020B0606020202030204" pitchFamily="34" charset="0"/>
              </a:rPr>
              <a:t>，</a:t>
            </a:r>
            <a:r>
              <a:rPr lang="en-US" altLang="zh-CN" smtClean="0">
                <a:latin typeface="Arial Narrow" panose="020B0606020202030204" pitchFamily="34" charset="0"/>
              </a:rPr>
              <a:t>OMG)</a:t>
            </a:r>
            <a:r>
              <a:rPr lang="zh-CN" altLang="en-US" smtClean="0">
                <a:latin typeface="Arial Narrow" panose="020B0606020202030204" pitchFamily="34" charset="0"/>
              </a:rPr>
              <a:t>针对数量激增的软硬件产品之间互操作的现实需求而提出的中间件解决方案。</a:t>
            </a:r>
            <a:r>
              <a:rPr lang="en-US" altLang="zh-CN" smtClean="0">
                <a:latin typeface="Arial Narrow" panose="020B0606020202030204" pitchFamily="34" charset="0"/>
              </a:rPr>
              <a:t>CORBA</a:t>
            </a:r>
            <a:r>
              <a:rPr lang="zh-CN" altLang="en-US" smtClean="0">
                <a:latin typeface="Arial Narrow" panose="020B0606020202030204" pitchFamily="34" charset="0"/>
              </a:rPr>
              <a:t>定义了接口定义语言和应用编程接口，使得对象可以按照特定的对象请求代理</a:t>
            </a:r>
            <a:r>
              <a:rPr lang="en-US" altLang="zh-CN" smtClean="0">
                <a:latin typeface="Arial Narrow" panose="020B0606020202030204" pitchFamily="34" charset="0"/>
              </a:rPr>
              <a:t>(Object Request Broker</a:t>
            </a:r>
            <a:r>
              <a:rPr lang="zh-CN" altLang="en-US" smtClean="0">
                <a:latin typeface="Arial Narrow" panose="020B0606020202030204" pitchFamily="34" charset="0"/>
              </a:rPr>
              <a:t>，</a:t>
            </a:r>
            <a:r>
              <a:rPr lang="en-US" altLang="zh-CN" smtClean="0">
                <a:latin typeface="Arial Narrow" panose="020B0606020202030204" pitchFamily="34" charset="0"/>
              </a:rPr>
              <a:t>ORB)</a:t>
            </a:r>
            <a:r>
              <a:rPr lang="zh-CN" altLang="en-US" smtClean="0">
                <a:latin typeface="Arial Narrow" panose="020B0606020202030204" pitchFamily="34" charset="0"/>
              </a:rPr>
              <a:t>方式进行交互。</a:t>
            </a:r>
          </a:p>
          <a:p>
            <a:pPr eaLnBrk="1" hangingPunct="1">
              <a:lnSpc>
                <a:spcPct val="100000"/>
              </a:lnSpc>
              <a:spcBef>
                <a:spcPct val="10000"/>
              </a:spcBef>
            </a:pPr>
            <a:r>
              <a:rPr lang="en-US" altLang="zh-CN" smtClean="0">
                <a:latin typeface="Arial Narrow" panose="020B0606020202030204" pitchFamily="34" charset="0"/>
              </a:rPr>
              <a:t>CORBA</a:t>
            </a:r>
            <a:r>
              <a:rPr lang="zh-CN" altLang="en-US" smtClean="0">
                <a:latin typeface="Arial Narrow" panose="020B0606020202030204" pitchFamily="34" charset="0"/>
              </a:rPr>
              <a:t>体系 </a:t>
            </a:r>
          </a:p>
          <a:p>
            <a:pPr lvl="1" eaLnBrk="1" hangingPunct="1">
              <a:lnSpc>
                <a:spcPct val="100000"/>
              </a:lnSpc>
              <a:spcBef>
                <a:spcPct val="10000"/>
              </a:spcBef>
            </a:pPr>
            <a:r>
              <a:rPr lang="zh-CN" altLang="en-US" smtClean="0">
                <a:latin typeface="Arial Narrow" panose="020B0606020202030204" pitchFamily="34" charset="0"/>
              </a:rPr>
              <a:t>对象请求代理</a:t>
            </a:r>
            <a:r>
              <a:rPr lang="en-US" altLang="zh-CN" smtClean="0">
                <a:latin typeface="Arial Narrow" panose="020B0606020202030204" pitchFamily="34" charset="0"/>
              </a:rPr>
              <a:t>ORB </a:t>
            </a:r>
          </a:p>
          <a:p>
            <a:pPr lvl="1" eaLnBrk="1" hangingPunct="1">
              <a:lnSpc>
                <a:spcPct val="100000"/>
              </a:lnSpc>
              <a:spcBef>
                <a:spcPct val="10000"/>
              </a:spcBef>
            </a:pPr>
            <a:r>
              <a:rPr lang="zh-CN" altLang="en-US" smtClean="0">
                <a:latin typeface="Arial Narrow" panose="020B0606020202030204" pitchFamily="34" charset="0"/>
              </a:rPr>
              <a:t>对象服务 </a:t>
            </a:r>
          </a:p>
          <a:p>
            <a:pPr lvl="1" eaLnBrk="1" hangingPunct="1">
              <a:lnSpc>
                <a:spcPct val="100000"/>
              </a:lnSpc>
              <a:spcBef>
                <a:spcPct val="10000"/>
              </a:spcBef>
            </a:pPr>
            <a:r>
              <a:rPr lang="zh-CN" altLang="en-US" smtClean="0">
                <a:latin typeface="Arial Narrow" panose="020B0606020202030204" pitchFamily="34" charset="0"/>
              </a:rPr>
              <a:t>公共设施 </a:t>
            </a:r>
          </a:p>
          <a:p>
            <a:pPr lvl="1" eaLnBrk="1" hangingPunct="1">
              <a:lnSpc>
                <a:spcPct val="100000"/>
              </a:lnSpc>
              <a:spcBef>
                <a:spcPct val="10000"/>
              </a:spcBef>
            </a:pPr>
            <a:r>
              <a:rPr lang="zh-CN" altLang="en-US" smtClean="0">
                <a:latin typeface="Arial Narrow" panose="020B0606020202030204" pitchFamily="34" charset="0"/>
              </a:rPr>
              <a:t>应用接口 </a:t>
            </a:r>
          </a:p>
          <a:p>
            <a:pPr lvl="1" eaLnBrk="1" hangingPunct="1">
              <a:lnSpc>
                <a:spcPct val="100000"/>
              </a:lnSpc>
              <a:spcBef>
                <a:spcPct val="10000"/>
              </a:spcBef>
            </a:pPr>
            <a:r>
              <a:rPr lang="zh-CN" altLang="en-US" smtClean="0">
                <a:latin typeface="Arial Narrow" panose="020B0606020202030204" pitchFamily="34" charset="0"/>
              </a:rPr>
              <a:t>领域接口 </a:t>
            </a:r>
            <a:r>
              <a:rPr lang="zh-CN" altLang="en-US" sz="1600" smtClean="0">
                <a:latin typeface="Arial Narrow" panose="020B0606020202030204" pitchFamily="34" charset="0"/>
              </a:rPr>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8"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2.3.2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smtClean="0"/>
              <a:t>CORBA</a:t>
            </a:r>
            <a:r>
              <a:rPr lang="zh-CN" altLang="en-US" sz="3200" dirty="0" smtClean="0"/>
              <a:t>的</a:t>
            </a:r>
            <a:r>
              <a:rPr lang="en-US" altLang="zh-CN" sz="3200" dirty="0" err="1" smtClean="0"/>
              <a:t>WebGIS</a:t>
            </a:r>
            <a:r>
              <a:rPr lang="zh-CN" altLang="en-US" sz="3200" dirty="0" smtClean="0"/>
              <a:t>结构</a:t>
            </a:r>
          </a:p>
        </p:txBody>
      </p:sp>
      <p:sp>
        <p:nvSpPr>
          <p:cNvPr id="61443" name="Rectangle 3"/>
          <p:cNvSpPr>
            <a:spLocks noGrp="1" noChangeArrowheads="1"/>
          </p:cNvSpPr>
          <p:nvPr>
            <p:ph type="body" idx="1"/>
          </p:nvPr>
        </p:nvSpPr>
        <p:spPr>
          <a:xfrm>
            <a:off x="395288" y="1412875"/>
            <a:ext cx="8748712" cy="5445125"/>
          </a:xfrm>
        </p:spPr>
        <p:txBody>
          <a:bodyPr/>
          <a:lstStyle/>
          <a:p>
            <a:pPr eaLnBrk="1" hangingPunct="1">
              <a:lnSpc>
                <a:spcPct val="95000"/>
              </a:lnSpc>
              <a:spcBef>
                <a:spcPct val="10000"/>
              </a:spcBef>
            </a:pPr>
            <a:r>
              <a:rPr lang="zh-CN" altLang="en-US" sz="2800" smtClean="0">
                <a:latin typeface="Arial Narrow" panose="020B0606020202030204" pitchFamily="34" charset="0"/>
              </a:rPr>
              <a:t>使用</a:t>
            </a:r>
            <a:r>
              <a:rPr lang="en-US" altLang="zh-CN" sz="2800" smtClean="0">
                <a:latin typeface="Arial Narrow" panose="020B0606020202030204" pitchFamily="34" charset="0"/>
              </a:rPr>
              <a:t>CORBA/Java</a:t>
            </a:r>
            <a:r>
              <a:rPr lang="zh-CN" altLang="en-US" sz="2800" smtClean="0">
                <a:latin typeface="Arial Narrow" panose="020B0606020202030204" pitchFamily="34" charset="0"/>
              </a:rPr>
              <a:t>技术按照三层结构构造</a:t>
            </a:r>
            <a:r>
              <a:rPr lang="en-US" altLang="zh-CN" sz="2800" smtClean="0">
                <a:latin typeface="Arial Narrow" panose="020B0606020202030204" pitchFamily="34" charset="0"/>
              </a:rPr>
              <a:t>WebGIS</a:t>
            </a:r>
            <a:r>
              <a:rPr lang="zh-CN" altLang="en-US" sz="2800" smtClean="0">
                <a:latin typeface="Arial Narrow" panose="020B0606020202030204" pitchFamily="34" charset="0"/>
              </a:rPr>
              <a:t>应用 </a:t>
            </a:r>
          </a:p>
        </p:txBody>
      </p:sp>
      <p:sp>
        <p:nvSpPr>
          <p:cNvPr id="61444" name="Rectangle 4"/>
          <p:cNvSpPr>
            <a:spLocks noChangeArrowheads="1"/>
          </p:cNvSpPr>
          <p:nvPr/>
        </p:nvSpPr>
        <p:spPr bwMode="auto">
          <a:xfrm>
            <a:off x="0" y="2466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aphicFrame>
        <p:nvGraphicFramePr>
          <p:cNvPr id="61445" name="Object 5"/>
          <p:cNvGraphicFramePr>
            <a:graphicFrameLocks noChangeAspect="1"/>
          </p:cNvGraphicFramePr>
          <p:nvPr/>
        </p:nvGraphicFramePr>
        <p:xfrm>
          <a:off x="822325" y="2060575"/>
          <a:ext cx="7526338" cy="4176713"/>
        </p:xfrm>
        <a:graphic>
          <a:graphicData uri="http://schemas.openxmlformats.org/presentationml/2006/ole">
            <mc:AlternateContent xmlns:mc="http://schemas.openxmlformats.org/markup-compatibility/2006">
              <mc:Choice xmlns:v="urn:schemas-microsoft-com:vml" Requires="v">
                <p:oleObj spid="_x0000_s61447" name="Visio" r:id="rId3" imgW="3514576" imgH="1975638" progId="Visio.Drawing.6">
                  <p:embed/>
                </p:oleObj>
              </mc:Choice>
              <mc:Fallback>
                <p:oleObj name="Visio" r:id="rId3" imgW="3514576" imgH="1975638"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2325" y="2060575"/>
                        <a:ext cx="7526338" cy="417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539750" y="333375"/>
            <a:ext cx="7772400" cy="863600"/>
          </a:xfrm>
        </p:spPr>
        <p:txBody>
          <a:bodyPr/>
          <a:lstStyle/>
          <a:p>
            <a:pPr eaLnBrk="1" fontAlgn="auto" hangingPunct="1">
              <a:spcAft>
                <a:spcPts val="0"/>
              </a:spcAft>
              <a:defRPr/>
            </a:pPr>
            <a:r>
              <a:rPr lang="en-US" altLang="zh-CN" sz="4000" b="1" dirty="0" smtClean="0">
                <a:solidFill>
                  <a:schemeClr val="hlink"/>
                </a:solidFill>
                <a:latin typeface="宋体" charset="-122"/>
              </a:rPr>
              <a:t>2.1 WebGIS</a:t>
            </a:r>
            <a:r>
              <a:rPr lang="zh-CN" altLang="en-US" sz="4000" b="1" dirty="0" smtClean="0">
                <a:solidFill>
                  <a:schemeClr val="hlink"/>
                </a:solidFill>
                <a:latin typeface="宋体" charset="-122"/>
              </a:rPr>
              <a:t>基本框架</a:t>
            </a:r>
            <a:r>
              <a:rPr lang="en-US" altLang="zh-CN" sz="4000" b="1" dirty="0" smtClean="0">
                <a:solidFill>
                  <a:schemeClr val="hlink"/>
                </a:solidFill>
                <a:latin typeface="宋体" charset="-122"/>
              </a:rPr>
              <a:t>(</a:t>
            </a:r>
            <a:r>
              <a:rPr lang="zh-CN" altLang="en-US" sz="4000" b="1" dirty="0" smtClean="0">
                <a:solidFill>
                  <a:schemeClr val="hlink"/>
                </a:solidFill>
                <a:latin typeface="宋体" charset="-122"/>
              </a:rPr>
              <a:t>逻辑结构</a:t>
            </a:r>
            <a:r>
              <a:rPr lang="en-US" altLang="zh-CN" sz="4000" b="1" dirty="0" smtClean="0">
                <a:solidFill>
                  <a:schemeClr val="hlink"/>
                </a:solidFill>
                <a:latin typeface="宋体" charset="-122"/>
              </a:rPr>
              <a:t>)</a:t>
            </a:r>
            <a:endParaRPr lang="zh-CN" altLang="en-US" sz="4000" b="1" dirty="0" smtClean="0">
              <a:solidFill>
                <a:schemeClr val="hlink"/>
              </a:solidFill>
              <a:latin typeface="宋体" charset="-122"/>
            </a:endParaRPr>
          </a:p>
        </p:txBody>
      </p:sp>
      <p:sp>
        <p:nvSpPr>
          <p:cNvPr id="46083" name="Rectangle 3"/>
          <p:cNvSpPr>
            <a:spLocks noGrp="1" noChangeArrowheads="1"/>
          </p:cNvSpPr>
          <p:nvPr>
            <p:ph idx="1"/>
          </p:nvPr>
        </p:nvSpPr>
        <p:spPr>
          <a:xfrm>
            <a:off x="3059113" y="2205038"/>
            <a:ext cx="5041900" cy="2016125"/>
          </a:xfrm>
        </p:spPr>
        <p:txBody>
          <a:bodyPr rtlCol="0">
            <a:normAutofit/>
          </a:bodyPr>
          <a:lstStyle/>
          <a:p>
            <a:pPr marL="91440" indent="-91440" algn="just" eaLnBrk="1" fontAlgn="auto" hangingPunct="1">
              <a:lnSpc>
                <a:spcPct val="120000"/>
              </a:lnSpc>
              <a:defRPr/>
            </a:pPr>
            <a:r>
              <a:rPr lang="en-US" altLang="zh-CN" dirty="0" smtClean="0">
                <a:solidFill>
                  <a:schemeClr val="tx2"/>
                </a:solidFill>
              </a:rPr>
              <a:t>WebGIS</a:t>
            </a:r>
            <a:r>
              <a:rPr lang="zh-CN" altLang="en-US" dirty="0" smtClean="0">
                <a:solidFill>
                  <a:schemeClr val="tx2"/>
                </a:solidFill>
              </a:rPr>
              <a:t>的</a:t>
            </a:r>
            <a:r>
              <a:rPr lang="zh-CN" altLang="en-US" b="1" dirty="0" smtClean="0">
                <a:solidFill>
                  <a:schemeClr val="tx2"/>
                </a:solidFill>
              </a:rPr>
              <a:t>客户端</a:t>
            </a:r>
            <a:r>
              <a:rPr lang="zh-CN" altLang="en-US" b="1" dirty="0" smtClean="0">
                <a:solidFill>
                  <a:schemeClr val="tx1">
                    <a:lumMod val="75000"/>
                    <a:lumOff val="25000"/>
                  </a:schemeClr>
                </a:solidFill>
              </a:rPr>
              <a:t>是</a:t>
            </a:r>
            <a:r>
              <a:rPr lang="en-US" altLang="zh-CN" b="1" dirty="0" smtClean="0">
                <a:solidFill>
                  <a:schemeClr val="tx1">
                    <a:lumMod val="75000"/>
                    <a:lumOff val="25000"/>
                  </a:schemeClr>
                </a:solidFill>
              </a:rPr>
              <a:t>Web</a:t>
            </a:r>
            <a:r>
              <a:rPr lang="zh-CN" altLang="en-US" b="1" dirty="0" smtClean="0">
                <a:solidFill>
                  <a:schemeClr val="tx1">
                    <a:lumMod val="75000"/>
                    <a:lumOff val="25000"/>
                  </a:schemeClr>
                </a:solidFill>
              </a:rPr>
              <a:t>浏览器</a:t>
            </a:r>
            <a:r>
              <a:rPr lang="zh-CN" altLang="en-US" dirty="0" smtClean="0">
                <a:solidFill>
                  <a:schemeClr val="tx1">
                    <a:lumMod val="75000"/>
                    <a:lumOff val="25000"/>
                  </a:schemeClr>
                </a:solidFill>
              </a:rPr>
              <a:t>；通过安装</a:t>
            </a:r>
            <a:r>
              <a:rPr lang="en-US" altLang="zh-CN" dirty="0" smtClean="0">
                <a:solidFill>
                  <a:schemeClr val="tx1">
                    <a:lumMod val="75000"/>
                    <a:lumOff val="25000"/>
                  </a:schemeClr>
                </a:solidFill>
              </a:rPr>
              <a:t>GIS Plug-In</a:t>
            </a:r>
            <a:r>
              <a:rPr lang="zh-CN" altLang="en-US" dirty="0" smtClean="0">
                <a:solidFill>
                  <a:schemeClr val="tx1">
                    <a:lumMod val="75000"/>
                    <a:lumOff val="25000"/>
                  </a:schemeClr>
                </a:solidFill>
              </a:rPr>
              <a:t>、下载</a:t>
            </a:r>
            <a:r>
              <a:rPr lang="en-US" altLang="zh-CN" dirty="0" smtClean="0">
                <a:solidFill>
                  <a:schemeClr val="tx1">
                    <a:lumMod val="75000"/>
                    <a:lumOff val="25000"/>
                  </a:schemeClr>
                </a:solidFill>
              </a:rPr>
              <a:t>GIS ActiveX</a:t>
            </a:r>
            <a:r>
              <a:rPr lang="zh-CN" altLang="en-US" dirty="0" smtClean="0">
                <a:solidFill>
                  <a:schemeClr val="tx1">
                    <a:lumMod val="75000"/>
                    <a:lumOff val="25000"/>
                  </a:schemeClr>
                </a:solidFill>
              </a:rPr>
              <a:t>或</a:t>
            </a:r>
            <a:r>
              <a:rPr lang="en-US" altLang="zh-CN" dirty="0" smtClean="0">
                <a:solidFill>
                  <a:schemeClr val="tx1">
                    <a:lumMod val="75000"/>
                    <a:lumOff val="25000"/>
                  </a:schemeClr>
                </a:solidFill>
              </a:rPr>
              <a:t>GIS Java Applets</a:t>
            </a:r>
            <a:r>
              <a:rPr lang="zh-CN" altLang="en-US" dirty="0" smtClean="0">
                <a:solidFill>
                  <a:schemeClr val="tx1">
                    <a:lumMod val="75000"/>
                    <a:lumOff val="25000"/>
                  </a:schemeClr>
                </a:solidFill>
              </a:rPr>
              <a:t>，实现客户端的</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计算。</a:t>
            </a:r>
          </a:p>
          <a:p>
            <a:pPr marL="91440" indent="-91440" eaLnBrk="1" fontAlgn="auto" hangingPunct="1">
              <a:lnSpc>
                <a:spcPct val="120000"/>
              </a:lnSpc>
              <a:defRPr/>
            </a:pPr>
            <a:endParaRPr lang="en-US" altLang="zh-CN" dirty="0" smtClean="0">
              <a:solidFill>
                <a:schemeClr val="tx1">
                  <a:lumMod val="75000"/>
                  <a:lumOff val="25000"/>
                </a:schemeClr>
              </a:solidFill>
            </a:endParaRPr>
          </a:p>
        </p:txBody>
      </p:sp>
      <p:pic>
        <p:nvPicPr>
          <p:cNvPr id="16388" name="Picture 2" descr="tu5"/>
          <p:cNvPicPr>
            <a:picLocks noChangeAspect="1" noChangeArrowheads="1"/>
          </p:cNvPicPr>
          <p:nvPr/>
        </p:nvPicPr>
        <p:blipFill>
          <a:blip r:embed="rId2">
            <a:extLst>
              <a:ext uri="{28A0092B-C50C-407E-A947-70E740481C1C}">
                <a14:useLocalDpi xmlns:a14="http://schemas.microsoft.com/office/drawing/2010/main" val="0"/>
              </a:ext>
            </a:extLst>
          </a:blip>
          <a:srcRect r="74858" b="11244"/>
          <a:stretch>
            <a:fillRect/>
          </a:stretch>
        </p:blipFill>
        <p:spPr bwMode="auto">
          <a:xfrm>
            <a:off x="827088" y="1628775"/>
            <a:ext cx="2016125" cy="457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2.3.3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en-US" altLang="zh-CN" sz="3200" dirty="0" smtClean="0"/>
              <a:t>——</a:t>
            </a:r>
            <a:r>
              <a:rPr lang="zh-CN" altLang="en-US" sz="3200" dirty="0" smtClean="0"/>
              <a:t>基于</a:t>
            </a:r>
            <a:r>
              <a:rPr lang="en-US" altLang="zh-CN" sz="3200" dirty="0" smtClean="0"/>
              <a:t>DCOM/COM+</a:t>
            </a:r>
            <a:r>
              <a:rPr lang="zh-CN" altLang="en-US" sz="3200" dirty="0" smtClean="0"/>
              <a:t>的</a:t>
            </a:r>
            <a:r>
              <a:rPr lang="en-US" altLang="zh-CN" sz="3200" dirty="0" err="1" smtClean="0"/>
              <a:t>WebGIS</a:t>
            </a:r>
            <a:r>
              <a:rPr lang="zh-CN" altLang="en-US" sz="3200" dirty="0" smtClean="0"/>
              <a:t>结构</a:t>
            </a:r>
            <a:r>
              <a:rPr lang="zh-CN" altLang="en-US" sz="3600" dirty="0" smtClean="0"/>
              <a:t> </a:t>
            </a:r>
          </a:p>
        </p:txBody>
      </p:sp>
      <p:sp>
        <p:nvSpPr>
          <p:cNvPr id="62467" name="Rectangle 3"/>
          <p:cNvSpPr>
            <a:spLocks noGrp="1" noChangeArrowheads="1"/>
          </p:cNvSpPr>
          <p:nvPr>
            <p:ph type="body" idx="1"/>
          </p:nvPr>
        </p:nvSpPr>
        <p:spPr>
          <a:xfrm>
            <a:off x="611188" y="2060575"/>
            <a:ext cx="7993062" cy="2736850"/>
          </a:xfrm>
        </p:spPr>
        <p:txBody>
          <a:bodyPr/>
          <a:lstStyle/>
          <a:p>
            <a:pPr eaLnBrk="1" hangingPunct="1">
              <a:spcBef>
                <a:spcPct val="10000"/>
              </a:spcBef>
            </a:pPr>
            <a:r>
              <a:rPr lang="zh-CN" altLang="en-US" sz="2400" smtClean="0">
                <a:latin typeface="Arial Narrow" panose="020B0606020202030204" pitchFamily="34" charset="0"/>
              </a:rPr>
              <a:t>组件对象模型</a:t>
            </a:r>
            <a:r>
              <a:rPr lang="en-US" altLang="zh-CN" sz="2400" smtClean="0">
                <a:latin typeface="Arial Narrow" panose="020B0606020202030204" pitchFamily="34" charset="0"/>
              </a:rPr>
              <a:t>(Component Object Model</a:t>
            </a:r>
            <a:r>
              <a:rPr lang="zh-CN" altLang="en-US" sz="2400" smtClean="0">
                <a:latin typeface="Arial Narrow" panose="020B0606020202030204" pitchFamily="34" charset="0"/>
              </a:rPr>
              <a:t>，</a:t>
            </a:r>
            <a:r>
              <a:rPr lang="en-US" altLang="zh-CN" sz="2400" smtClean="0">
                <a:latin typeface="Arial Narrow" panose="020B0606020202030204" pitchFamily="34" charset="0"/>
              </a:rPr>
              <a:t>COM)</a:t>
            </a:r>
            <a:r>
              <a:rPr lang="zh-CN" altLang="en-US" sz="2400" smtClean="0">
                <a:latin typeface="Arial Narrow" panose="020B0606020202030204" pitchFamily="34" charset="0"/>
              </a:rPr>
              <a:t>是基于</a:t>
            </a:r>
            <a:r>
              <a:rPr lang="en-US" altLang="zh-CN" sz="2400" smtClean="0">
                <a:latin typeface="Arial Narrow" panose="020B0606020202030204" pitchFamily="34" charset="0"/>
              </a:rPr>
              <a:t>Windows</a:t>
            </a:r>
            <a:r>
              <a:rPr lang="zh-CN" altLang="en-US" sz="2400" smtClean="0">
                <a:latin typeface="Arial Narrow" panose="020B0606020202030204" pitchFamily="34" charset="0"/>
              </a:rPr>
              <a:t>平台的一套组件对象接口标准，由一组构造规范和组件对象库组成。 </a:t>
            </a:r>
          </a:p>
          <a:p>
            <a:pPr eaLnBrk="1" hangingPunct="1">
              <a:spcBef>
                <a:spcPct val="10000"/>
              </a:spcBef>
            </a:pPr>
            <a:r>
              <a:rPr lang="zh-CN" altLang="en-US" sz="2400" smtClean="0">
                <a:latin typeface="Arial Narrow" panose="020B0606020202030204" pitchFamily="34" charset="0"/>
              </a:rPr>
              <a:t>分布式组件对象模型</a:t>
            </a:r>
            <a:r>
              <a:rPr lang="en-US" altLang="zh-CN" sz="2400" smtClean="0">
                <a:latin typeface="Arial Narrow" panose="020B0606020202030204" pitchFamily="34" charset="0"/>
              </a:rPr>
              <a:t>(Distributed Component Object Model</a:t>
            </a:r>
            <a:r>
              <a:rPr lang="zh-CN" altLang="en-US" sz="2400" smtClean="0">
                <a:latin typeface="Arial Narrow" panose="020B0606020202030204" pitchFamily="34" charset="0"/>
              </a:rPr>
              <a:t>，</a:t>
            </a:r>
            <a:r>
              <a:rPr lang="en-US" altLang="zh-CN" sz="2400" smtClean="0">
                <a:latin typeface="Arial Narrow" panose="020B0606020202030204" pitchFamily="34" charset="0"/>
              </a:rPr>
              <a:t>DCOM)</a:t>
            </a:r>
            <a:r>
              <a:rPr lang="zh-CN" altLang="en-US" sz="2400" smtClean="0">
                <a:latin typeface="Arial Narrow" panose="020B0606020202030204" pitchFamily="34" charset="0"/>
              </a:rPr>
              <a:t>是在</a:t>
            </a:r>
            <a:r>
              <a:rPr lang="en-US" altLang="zh-CN" sz="2400" smtClean="0">
                <a:latin typeface="Arial Narrow" panose="020B0606020202030204" pitchFamily="34" charset="0"/>
              </a:rPr>
              <a:t>COM</a:t>
            </a:r>
            <a:r>
              <a:rPr lang="zh-CN" altLang="en-US" sz="2400" smtClean="0">
                <a:latin typeface="Arial Narrow" panose="020B0606020202030204" pitchFamily="34" charset="0"/>
              </a:rPr>
              <a:t>基础上发展起来的，以适应分布式计算的需要。 </a:t>
            </a:r>
          </a:p>
        </p:txBody>
      </p:sp>
      <p:sp>
        <p:nvSpPr>
          <p:cNvPr id="62468" name="Rectangle 4"/>
          <p:cNvSpPr>
            <a:spLocks noChangeArrowheads="1"/>
          </p:cNvSpPr>
          <p:nvPr/>
        </p:nvSpPr>
        <p:spPr bwMode="auto">
          <a:xfrm>
            <a:off x="0" y="2628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333375"/>
            <a:ext cx="7343775" cy="266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4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2924175"/>
            <a:ext cx="54737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2" name="Text Box 4"/>
          <p:cNvSpPr txBox="1">
            <a:spLocks noChangeArrowheads="1"/>
          </p:cNvSpPr>
          <p:nvPr/>
        </p:nvSpPr>
        <p:spPr bwMode="auto">
          <a:xfrm>
            <a:off x="539750" y="3357563"/>
            <a:ext cx="7777163" cy="2970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Verdana" panose="020B0604030504040204" pitchFamily="34" charset="0"/>
                <a:ea typeface="宋体" panose="02010600030101010101" pitchFamily="2" charset="-122"/>
              </a:defRPr>
            </a:lvl1pPr>
            <a:lvl2pPr marL="800100" indent="-342900">
              <a:defRPr>
                <a:solidFill>
                  <a:schemeClr val="tx1"/>
                </a:solidFill>
                <a:latin typeface="Verdana" panose="020B0604030504040204" pitchFamily="34" charset="0"/>
                <a:ea typeface="宋体" panose="02010600030101010101" pitchFamily="2" charset="-122"/>
              </a:defRPr>
            </a:lvl2pPr>
            <a:lvl3pPr marL="1257300" indent="-342900">
              <a:defRPr>
                <a:solidFill>
                  <a:schemeClr val="tx1"/>
                </a:solidFill>
                <a:latin typeface="Verdana" panose="020B0604030504040204" pitchFamily="34" charset="0"/>
                <a:ea typeface="宋体" panose="02010600030101010101" pitchFamily="2" charset="-122"/>
              </a:defRPr>
            </a:lvl3pPr>
            <a:lvl4pPr marL="1714500" indent="-342900">
              <a:defRPr>
                <a:solidFill>
                  <a:schemeClr val="tx1"/>
                </a:solidFill>
                <a:latin typeface="Verdana" panose="020B0604030504040204" pitchFamily="34" charset="0"/>
                <a:ea typeface="宋体" panose="02010600030101010101" pitchFamily="2" charset="-122"/>
              </a:defRPr>
            </a:lvl4pPr>
            <a:lvl5pPr marL="2171700" indent="-342900">
              <a:defRPr>
                <a:solidFill>
                  <a:schemeClr val="tx1"/>
                </a:solidFill>
                <a:latin typeface="Verdana" panose="020B0604030504040204" pitchFamily="34" charset="0"/>
                <a:ea typeface="宋体" panose="02010600030101010101" pitchFamily="2" charset="-122"/>
              </a:defRPr>
            </a:lvl5pPr>
            <a:lvl6pPr marL="2628900" indent="-3429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3086100" indent="-3429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543300" indent="-3429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4000500" indent="-3429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spcBef>
                <a:spcPct val="50000"/>
              </a:spcBef>
              <a:buFontTx/>
              <a:buAutoNum type="circleNumDbPlain"/>
            </a:pPr>
            <a:r>
              <a:rPr lang="zh-CN" altLang="en-US" sz="1600" b="1">
                <a:latin typeface="宋体" panose="02010600030101010101" pitchFamily="2" charset="-122"/>
              </a:rPr>
              <a:t>客户端向服务器提交地图服务请求；</a:t>
            </a:r>
          </a:p>
          <a:p>
            <a:pPr eaLnBrk="1" hangingPunct="1">
              <a:spcBef>
                <a:spcPct val="50000"/>
              </a:spcBef>
              <a:buFontTx/>
              <a:buAutoNum type="circleNumDbPlain"/>
            </a:pPr>
            <a:r>
              <a:rPr lang="en-US" altLang="zh-CN" sz="1600" b="1">
                <a:latin typeface="宋体" panose="02010600030101010101" pitchFamily="2" charset="-122"/>
              </a:rPr>
              <a:t>IIS</a:t>
            </a:r>
            <a:r>
              <a:rPr lang="zh-CN" altLang="en-US" sz="1600" b="1">
                <a:latin typeface="宋体" panose="02010600030101010101" pitchFamily="2" charset="-122"/>
              </a:rPr>
              <a:t>调用</a:t>
            </a:r>
            <a:r>
              <a:rPr lang="en-US" altLang="zh-CN" sz="1600" b="1">
                <a:latin typeface="宋体" panose="02010600030101010101" pitchFamily="2" charset="-122"/>
              </a:rPr>
              <a:t>ASP</a:t>
            </a:r>
            <a:r>
              <a:rPr lang="zh-CN" altLang="en-US" sz="1600" b="1">
                <a:latin typeface="宋体" panose="02010600030101010101" pitchFamily="2" charset="-122"/>
              </a:rPr>
              <a:t>引擎，捕获客户端递交的地图服务请求参数；</a:t>
            </a:r>
          </a:p>
          <a:p>
            <a:pPr eaLnBrk="1" hangingPunct="1">
              <a:spcBef>
                <a:spcPct val="50000"/>
              </a:spcBef>
              <a:buFontTx/>
              <a:buAutoNum type="circleNumDbPlain"/>
            </a:pPr>
            <a:r>
              <a:rPr lang="en-US" altLang="zh-CN" sz="1600" b="1">
                <a:latin typeface="宋体" panose="02010600030101010101" pitchFamily="2" charset="-122"/>
              </a:rPr>
              <a:t>ASP</a:t>
            </a:r>
            <a:r>
              <a:rPr lang="zh-CN" altLang="en-US" sz="1600" b="1">
                <a:latin typeface="宋体" panose="02010600030101010101" pitchFamily="2" charset="-122"/>
              </a:rPr>
              <a:t>引擎调用</a:t>
            </a:r>
            <a:r>
              <a:rPr lang="en-US" altLang="zh-CN" sz="1600" b="1">
                <a:latin typeface="宋体" panose="02010600030101010101" pitchFamily="2" charset="-122"/>
              </a:rPr>
              <a:t>COM</a:t>
            </a:r>
            <a:r>
              <a:rPr lang="zh-CN" altLang="en-US" sz="1600" b="1">
                <a:latin typeface="宋体" panose="02010600030101010101" pitchFamily="2" charset="-122"/>
              </a:rPr>
              <a:t>＋地图服务引擎，并把参数传给地图服务引擎；</a:t>
            </a:r>
          </a:p>
          <a:p>
            <a:pPr eaLnBrk="1" hangingPunct="1">
              <a:spcBef>
                <a:spcPct val="50000"/>
              </a:spcBef>
              <a:buFontTx/>
              <a:buAutoNum type="circleNumDbPlain"/>
            </a:pPr>
            <a:r>
              <a:rPr lang="zh-CN" altLang="en-US" sz="1600" b="1">
                <a:latin typeface="宋体" panose="02010600030101010101" pitchFamily="2" charset="-122"/>
              </a:rPr>
              <a:t>地图服务引擎通过</a:t>
            </a:r>
            <a:r>
              <a:rPr lang="en-US" altLang="zh-CN" sz="1600" b="1">
                <a:latin typeface="宋体" panose="02010600030101010101" pitchFamily="2" charset="-122"/>
              </a:rPr>
              <a:t>OCI</a:t>
            </a:r>
            <a:r>
              <a:rPr lang="zh-CN" altLang="en-US" sz="1600" b="1">
                <a:latin typeface="宋体" panose="02010600030101010101" pitchFamily="2" charset="-122"/>
              </a:rPr>
              <a:t>访问空间数据引擎；</a:t>
            </a:r>
          </a:p>
          <a:p>
            <a:pPr eaLnBrk="1" hangingPunct="1">
              <a:spcBef>
                <a:spcPct val="50000"/>
              </a:spcBef>
              <a:buFontTx/>
              <a:buAutoNum type="circleNumDbPlain"/>
            </a:pPr>
            <a:r>
              <a:rPr lang="zh-CN" altLang="en-US" sz="1600" b="1">
                <a:latin typeface="宋体" panose="02010600030101010101" pitchFamily="2" charset="-122"/>
              </a:rPr>
              <a:t>空间数据引擎传回数据给地图服务引擎；</a:t>
            </a:r>
          </a:p>
          <a:p>
            <a:pPr eaLnBrk="1" hangingPunct="1">
              <a:spcBef>
                <a:spcPct val="50000"/>
              </a:spcBef>
              <a:buFontTx/>
              <a:buAutoNum type="circleNumDbPlain"/>
            </a:pPr>
            <a:r>
              <a:rPr lang="zh-CN" altLang="en-US" sz="1600" b="1">
                <a:latin typeface="宋体" panose="02010600030101010101" pitchFamily="2" charset="-122"/>
              </a:rPr>
              <a:t>地图服务引擎根据传入的参数执行相关操作，最终输出栅格地图；</a:t>
            </a:r>
          </a:p>
          <a:p>
            <a:pPr eaLnBrk="1" hangingPunct="1">
              <a:spcBef>
                <a:spcPct val="50000"/>
              </a:spcBef>
              <a:buFontTx/>
              <a:buAutoNum type="circleNumDbPlain"/>
            </a:pPr>
            <a:r>
              <a:rPr lang="en-US" altLang="zh-CN" sz="1600" b="1">
                <a:latin typeface="宋体" panose="02010600030101010101" pitchFamily="2" charset="-122"/>
              </a:rPr>
              <a:t>ASP</a:t>
            </a:r>
            <a:r>
              <a:rPr lang="zh-CN" altLang="en-US" sz="1600" b="1">
                <a:latin typeface="宋体" panose="02010600030101010101" pitchFamily="2" charset="-122"/>
              </a:rPr>
              <a:t>引擎动态创建</a:t>
            </a:r>
            <a:r>
              <a:rPr lang="en-US" altLang="zh-CN" sz="1600" b="1">
                <a:latin typeface="宋体" panose="02010600030101010101" pitchFamily="2" charset="-122"/>
              </a:rPr>
              <a:t>HTML</a:t>
            </a:r>
            <a:r>
              <a:rPr lang="zh-CN" altLang="en-US" sz="1600" b="1">
                <a:latin typeface="宋体" panose="02010600030101010101" pitchFamily="2" charset="-122"/>
              </a:rPr>
              <a:t>代码，发布该地图图像，并向客户端输出；</a:t>
            </a:r>
          </a:p>
          <a:p>
            <a:pPr eaLnBrk="1" hangingPunct="1">
              <a:spcBef>
                <a:spcPct val="50000"/>
              </a:spcBef>
              <a:buFontTx/>
              <a:buAutoNum type="circleNumDbPlain"/>
            </a:pPr>
            <a:r>
              <a:rPr lang="zh-CN" altLang="en-US" sz="1600" b="1">
                <a:latin typeface="宋体" panose="02010600030101010101" pitchFamily="2" charset="-122"/>
              </a:rPr>
              <a:t>客户端浏览器显示地图服务结果。</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2.3.4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err="1" smtClean="0"/>
              <a:t>.Net</a:t>
            </a:r>
            <a:r>
              <a:rPr lang="zh-CN" altLang="en-US" sz="3200" dirty="0" smtClean="0"/>
              <a:t>的</a:t>
            </a:r>
            <a:r>
              <a:rPr lang="en-US" altLang="zh-CN" sz="3200" dirty="0" err="1" smtClean="0"/>
              <a:t>WebGIS</a:t>
            </a:r>
            <a:r>
              <a:rPr lang="zh-CN" altLang="en-US" sz="3200" dirty="0" smtClean="0"/>
              <a:t>结构</a:t>
            </a:r>
            <a:r>
              <a:rPr lang="zh-CN" altLang="en-US" sz="3600" dirty="0" smtClean="0"/>
              <a:t> </a:t>
            </a:r>
          </a:p>
        </p:txBody>
      </p:sp>
      <p:sp>
        <p:nvSpPr>
          <p:cNvPr id="64515" name="Rectangle 3"/>
          <p:cNvSpPr>
            <a:spLocks noGrp="1" noChangeArrowheads="1"/>
          </p:cNvSpPr>
          <p:nvPr>
            <p:ph type="body" idx="1"/>
          </p:nvPr>
        </p:nvSpPr>
        <p:spPr>
          <a:xfrm>
            <a:off x="850900" y="1628775"/>
            <a:ext cx="7486650" cy="4176713"/>
          </a:xfrm>
        </p:spPr>
        <p:txBody>
          <a:bodyPr/>
          <a:lstStyle/>
          <a:p>
            <a:pPr eaLnBrk="1" hangingPunct="1">
              <a:lnSpc>
                <a:spcPct val="105000"/>
              </a:lnSpc>
            </a:pPr>
            <a:r>
              <a:rPr lang="zh-CN" altLang="en-US" smtClean="0">
                <a:latin typeface="Arial Narrow" panose="020B0606020202030204" pitchFamily="34" charset="0"/>
              </a:rPr>
              <a:t>微软首席执行官鲍尔默认为：“</a:t>
            </a:r>
            <a:r>
              <a:rPr lang="en-US" altLang="zh-CN" smtClean="0">
                <a:latin typeface="Arial Narrow" panose="020B0606020202030204" pitchFamily="34" charset="0"/>
              </a:rPr>
              <a:t>Microsoft .Net</a:t>
            </a:r>
            <a:r>
              <a:rPr lang="zh-CN" altLang="en-US" smtClean="0">
                <a:latin typeface="Arial Narrow" panose="020B0606020202030204" pitchFamily="34" charset="0"/>
              </a:rPr>
              <a:t>代表了一个集合、一个环境、一个可以作为平台支持下一代</a:t>
            </a:r>
            <a:r>
              <a:rPr lang="en-US" altLang="zh-CN" smtClean="0">
                <a:latin typeface="Arial Narrow" panose="020B0606020202030204" pitchFamily="34" charset="0"/>
              </a:rPr>
              <a:t>Internet</a:t>
            </a:r>
            <a:r>
              <a:rPr lang="zh-CN" altLang="en-US" smtClean="0">
                <a:latin typeface="Arial Narrow" panose="020B0606020202030204" pitchFamily="34" charset="0"/>
              </a:rPr>
              <a:t>的可编程结构”。 </a:t>
            </a:r>
          </a:p>
          <a:p>
            <a:pPr eaLnBrk="1" hangingPunct="1">
              <a:lnSpc>
                <a:spcPct val="105000"/>
              </a:lnSpc>
            </a:pPr>
            <a:r>
              <a:rPr lang="en-US" altLang="zh-CN" smtClean="0">
                <a:latin typeface="Arial Narrow" panose="020B0606020202030204" pitchFamily="34" charset="0"/>
              </a:rPr>
              <a:t>.Net</a:t>
            </a:r>
            <a:r>
              <a:rPr lang="zh-CN" altLang="en-US" smtClean="0">
                <a:latin typeface="Arial Narrow" panose="020B0606020202030204" pitchFamily="34" charset="0"/>
              </a:rPr>
              <a:t>应该是一个集合，该集合由多种</a:t>
            </a:r>
            <a:r>
              <a:rPr lang="en-US" altLang="zh-CN" smtClean="0">
                <a:latin typeface="Arial Narrow" panose="020B0606020202030204" pitchFamily="34" charset="0"/>
              </a:rPr>
              <a:t>XML Web</a:t>
            </a:r>
            <a:r>
              <a:rPr lang="zh-CN" altLang="en-US" smtClean="0">
                <a:latin typeface="Arial Narrow" panose="020B0606020202030204" pitchFamily="34" charset="0"/>
              </a:rPr>
              <a:t>服务之间彼此松散耦合而形成，</a:t>
            </a:r>
            <a:r>
              <a:rPr lang="en-US" altLang="zh-CN" smtClean="0">
                <a:latin typeface="Arial Narrow" panose="020B0606020202030204" pitchFamily="34" charset="0"/>
              </a:rPr>
              <a:t>XML Web</a:t>
            </a:r>
            <a:r>
              <a:rPr lang="zh-CN" altLang="en-US" smtClean="0">
                <a:latin typeface="Arial Narrow" panose="020B0606020202030204" pitchFamily="34" charset="0"/>
              </a:rPr>
              <a:t>服务之间通过</a:t>
            </a:r>
            <a:r>
              <a:rPr lang="en-US" altLang="zh-CN" smtClean="0">
                <a:latin typeface="Arial Narrow" panose="020B0606020202030204" pitchFamily="34" charset="0"/>
              </a:rPr>
              <a:t>XML</a:t>
            </a:r>
            <a:r>
              <a:rPr lang="zh-CN" altLang="en-US" smtClean="0">
                <a:latin typeface="Arial Narrow" panose="020B0606020202030204" pitchFamily="34" charset="0"/>
              </a:rPr>
              <a:t>通信，协同完成特定任务。图</a:t>
            </a:r>
            <a:r>
              <a:rPr lang="en-US" altLang="zh-CN" smtClean="0">
                <a:latin typeface="Arial Narrow" panose="020B0606020202030204" pitchFamily="34" charset="0"/>
              </a:rPr>
              <a:t>5-13</a:t>
            </a:r>
            <a:r>
              <a:rPr lang="zh-CN" altLang="en-US" smtClean="0">
                <a:latin typeface="Arial Narrow" panose="020B0606020202030204" pitchFamily="34" charset="0"/>
              </a:rPr>
              <a:t>所示为</a:t>
            </a:r>
            <a:r>
              <a:rPr lang="en-US" altLang="zh-CN" smtClean="0">
                <a:latin typeface="Arial Narrow" panose="020B0606020202030204" pitchFamily="34" charset="0"/>
              </a:rPr>
              <a:t>.Net</a:t>
            </a:r>
            <a:r>
              <a:rPr lang="zh-CN" altLang="en-US" smtClean="0">
                <a:latin typeface="Arial Narrow" panose="020B0606020202030204" pitchFamily="34" charset="0"/>
              </a:rPr>
              <a:t>集合的概况。</a:t>
            </a:r>
          </a:p>
          <a:p>
            <a:pPr eaLnBrk="1" hangingPunct="1">
              <a:lnSpc>
                <a:spcPct val="105000"/>
              </a:lnSpc>
            </a:pPr>
            <a:r>
              <a:rPr lang="en-US" altLang="zh-CN" smtClean="0">
                <a:latin typeface="Arial Narrow" panose="020B0606020202030204" pitchFamily="34" charset="0"/>
              </a:rPr>
              <a:t>.Net</a:t>
            </a:r>
            <a:r>
              <a:rPr lang="zh-CN" altLang="en-US" smtClean="0">
                <a:latin typeface="Arial Narrow" panose="020B0606020202030204" pitchFamily="34" charset="0"/>
              </a:rPr>
              <a:t>还应该是一种理想的</a:t>
            </a:r>
            <a:r>
              <a:rPr lang="en-US" altLang="zh-CN" smtClean="0">
                <a:latin typeface="Arial Narrow" panose="020B0606020202030204" pitchFamily="34" charset="0"/>
              </a:rPr>
              <a:t>Internet</a:t>
            </a:r>
            <a:r>
              <a:rPr lang="zh-CN" altLang="en-US" smtClean="0">
                <a:latin typeface="Arial Narrow" panose="020B0606020202030204" pitchFamily="34" charset="0"/>
              </a:rPr>
              <a:t>环境。搭建这样一种</a:t>
            </a:r>
            <a:r>
              <a:rPr lang="en-US" altLang="zh-CN" smtClean="0">
                <a:latin typeface="Arial Narrow" panose="020B0606020202030204" pitchFamily="34" charset="0"/>
              </a:rPr>
              <a:t>Internet</a:t>
            </a:r>
            <a:r>
              <a:rPr lang="zh-CN" altLang="en-US" smtClean="0">
                <a:latin typeface="Arial Narrow" panose="020B0606020202030204" pitchFamily="34" charset="0"/>
              </a:rPr>
              <a:t>环境，需要解决现有</a:t>
            </a:r>
            <a:r>
              <a:rPr lang="en-US" altLang="zh-CN" smtClean="0">
                <a:latin typeface="Arial Narrow" panose="020B0606020202030204" pitchFamily="34" charset="0"/>
              </a:rPr>
              <a:t>Internet</a:t>
            </a:r>
            <a:r>
              <a:rPr lang="zh-CN" altLang="en-US" smtClean="0">
                <a:latin typeface="Arial Narrow" panose="020B0606020202030204" pitchFamily="34" charset="0"/>
              </a:rPr>
              <a:t>存在的缺陷，需要一种新的</a:t>
            </a:r>
            <a:r>
              <a:rPr lang="en-US" altLang="zh-CN" smtClean="0">
                <a:latin typeface="Arial Narrow" panose="020B0606020202030204" pitchFamily="34" charset="0"/>
              </a:rPr>
              <a:t>Internet</a:t>
            </a:r>
            <a:r>
              <a:rPr lang="zh-CN" altLang="en-US" smtClean="0">
                <a:latin typeface="Arial Narrow" panose="020B0606020202030204" pitchFamily="34" charset="0"/>
              </a:rPr>
              <a:t>结构。</a:t>
            </a:r>
            <a:r>
              <a:rPr lang="en-US" altLang="zh-CN" smtClean="0">
                <a:latin typeface="Arial Narrow" panose="020B0606020202030204" pitchFamily="34" charset="0"/>
              </a:rPr>
              <a:t>.Net</a:t>
            </a:r>
            <a:r>
              <a:rPr lang="zh-CN" altLang="en-US" smtClean="0">
                <a:latin typeface="Arial Narrow" panose="020B0606020202030204" pitchFamily="34" charset="0"/>
              </a:rPr>
              <a:t>被定位为可以作为平台支持下一代</a:t>
            </a:r>
            <a:r>
              <a:rPr lang="en-US" altLang="zh-CN" smtClean="0">
                <a:latin typeface="Arial Narrow" panose="020B0606020202030204" pitchFamily="34" charset="0"/>
              </a:rPr>
              <a:t>Internet</a:t>
            </a:r>
            <a:r>
              <a:rPr lang="zh-CN" altLang="en-US" smtClean="0">
                <a:latin typeface="Arial Narrow" panose="020B0606020202030204" pitchFamily="34" charset="0"/>
              </a:rPr>
              <a:t>的可编程结构。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6"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2.3.4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err="1" smtClean="0"/>
              <a:t>.Net</a:t>
            </a:r>
            <a:r>
              <a:rPr lang="zh-CN" altLang="en-US" sz="3200" dirty="0" smtClean="0"/>
              <a:t>的</a:t>
            </a:r>
            <a:r>
              <a:rPr lang="en-US" altLang="zh-CN" sz="3200" dirty="0" err="1" smtClean="0"/>
              <a:t>WebGIS</a:t>
            </a:r>
            <a:r>
              <a:rPr lang="zh-CN" altLang="en-US" sz="3200" dirty="0" smtClean="0"/>
              <a:t>结构</a:t>
            </a:r>
          </a:p>
        </p:txBody>
      </p:sp>
      <p:sp>
        <p:nvSpPr>
          <p:cNvPr id="65539" name="Rectangle 3"/>
          <p:cNvSpPr>
            <a:spLocks noGrp="1" noChangeArrowheads="1"/>
          </p:cNvSpPr>
          <p:nvPr>
            <p:ph type="body" idx="1"/>
          </p:nvPr>
        </p:nvSpPr>
        <p:spPr/>
        <p:txBody>
          <a:bodyPr/>
          <a:lstStyle/>
          <a:p>
            <a:pPr eaLnBrk="1" hangingPunct="1"/>
            <a:r>
              <a:rPr lang="en-US" altLang="zh-CN" sz="2800" smtClean="0">
                <a:solidFill>
                  <a:schemeClr val="bg2"/>
                </a:solidFill>
                <a:latin typeface="Arial Narrow" panose="020B0606020202030204" pitchFamily="34" charset="0"/>
              </a:rPr>
              <a:t>.Net</a:t>
            </a:r>
            <a:r>
              <a:rPr lang="zh-CN" altLang="en-US" sz="2800" smtClean="0">
                <a:solidFill>
                  <a:schemeClr val="bg2"/>
                </a:solidFill>
                <a:latin typeface="Arial Narrow" panose="020B0606020202030204" pitchFamily="34" charset="0"/>
              </a:rPr>
              <a:t>集合</a:t>
            </a:r>
          </a:p>
        </p:txBody>
      </p:sp>
      <p:grpSp>
        <p:nvGrpSpPr>
          <p:cNvPr id="65540" name="Group 4"/>
          <p:cNvGrpSpPr>
            <a:grpSpLocks/>
          </p:cNvGrpSpPr>
          <p:nvPr/>
        </p:nvGrpSpPr>
        <p:grpSpPr bwMode="auto">
          <a:xfrm>
            <a:off x="1187450" y="2133600"/>
            <a:ext cx="6913563" cy="4032250"/>
            <a:chOff x="1202" y="710"/>
            <a:chExt cx="2028" cy="1005"/>
          </a:xfrm>
        </p:grpSpPr>
        <p:sp>
          <p:nvSpPr>
            <p:cNvPr id="65541" name="AutoShape 5"/>
            <p:cNvSpPr>
              <a:spLocks noChangeArrowheads="1"/>
            </p:cNvSpPr>
            <p:nvPr/>
          </p:nvSpPr>
          <p:spPr bwMode="auto">
            <a:xfrm rot="10800000" flipH="1" flipV="1">
              <a:off x="2942" y="1326"/>
              <a:ext cx="62" cy="45"/>
            </a:xfrm>
            <a:prstGeom prst="upArrow">
              <a:avLst>
                <a:gd name="adj1" fmla="val 50000"/>
                <a:gd name="adj2" fmla="val 25000"/>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42" name="Text Box 6"/>
            <p:cNvSpPr txBox="1">
              <a:spLocks noChangeArrowheads="1"/>
            </p:cNvSpPr>
            <p:nvPr/>
          </p:nvSpPr>
          <p:spPr bwMode="auto">
            <a:xfrm>
              <a:off x="1790" y="710"/>
              <a:ext cx="882"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FFFFFF"/>
                  </a:solidFill>
                  <a:latin typeface="Times New Roman" panose="02020603050405020304" pitchFamily="18" charset="0"/>
                </a:rPr>
                <a:t>应用成为可编程</a:t>
              </a:r>
              <a:r>
                <a:rPr kumimoji="1" lang="en-US" altLang="zh-CN" sz="1600" b="1">
                  <a:solidFill>
                    <a:srgbClr val="FFFFFF"/>
                  </a:solidFill>
                  <a:latin typeface="Times New Roman" panose="02020603050405020304" pitchFamily="18" charset="0"/>
                </a:rPr>
                <a:t>Web</a:t>
              </a:r>
              <a:r>
                <a:rPr kumimoji="1" lang="zh-CN" altLang="en-US" sz="1600" b="1">
                  <a:solidFill>
                    <a:srgbClr val="FFFFFF"/>
                  </a:solidFill>
                  <a:latin typeface="Times New Roman" panose="02020603050405020304" pitchFamily="18" charset="0"/>
                </a:rPr>
                <a:t>服务</a:t>
              </a:r>
              <a:endParaRPr kumimoji="1" lang="zh-CN" altLang="en-US" sz="3600" b="1">
                <a:solidFill>
                  <a:srgbClr val="FFFFFF"/>
                </a:solidFill>
                <a:latin typeface="Tahoma" panose="020B0604030504040204" pitchFamily="34" charset="0"/>
              </a:endParaRPr>
            </a:p>
          </p:txBody>
        </p:sp>
        <p:sp>
          <p:nvSpPr>
            <p:cNvPr id="65543" name="Text Box 7"/>
            <p:cNvSpPr txBox="1">
              <a:spLocks noChangeArrowheads="1"/>
            </p:cNvSpPr>
            <p:nvPr/>
          </p:nvSpPr>
          <p:spPr bwMode="auto">
            <a:xfrm>
              <a:off x="1784" y="1539"/>
              <a:ext cx="88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FFFFFF"/>
                  </a:solidFill>
                  <a:latin typeface="Times New Roman" panose="02020603050405020304" pitchFamily="18" charset="0"/>
                </a:rPr>
                <a:t>开放</a:t>
              </a:r>
              <a:r>
                <a:rPr kumimoji="1" lang="en-US" altLang="zh-CN" sz="1600" b="1">
                  <a:solidFill>
                    <a:srgbClr val="FFFFFF"/>
                  </a:solidFill>
                  <a:latin typeface="Times New Roman" panose="02020603050405020304" pitchFamily="18" charset="0"/>
                </a:rPr>
                <a:t>Internet</a:t>
              </a:r>
              <a:r>
                <a:rPr kumimoji="1" lang="zh-CN" altLang="en-US" sz="1600" b="1">
                  <a:solidFill>
                    <a:srgbClr val="FFFFFF"/>
                  </a:solidFill>
                  <a:latin typeface="Times New Roman" panose="02020603050405020304" pitchFamily="18" charset="0"/>
                </a:rPr>
                <a:t>通信协议</a:t>
              </a:r>
            </a:p>
            <a:p>
              <a:pPr algn="ctr" eaLnBrk="1" hangingPunct="1">
                <a:lnSpc>
                  <a:spcPct val="150000"/>
                </a:lnSpc>
              </a:pPr>
              <a:r>
                <a:rPr kumimoji="1" lang="en-US" altLang="zh-CN" sz="1600" b="1">
                  <a:solidFill>
                    <a:srgbClr val="FFFFFF"/>
                  </a:solidFill>
                  <a:latin typeface="Times New Roman" panose="02020603050405020304" pitchFamily="18" charset="0"/>
                </a:rPr>
                <a:t>(HTTP</a:t>
              </a:r>
              <a:r>
                <a:rPr kumimoji="1" lang="zh-CN" altLang="en-US" sz="1600" b="1">
                  <a:solidFill>
                    <a:srgbClr val="FFFFFF"/>
                  </a:solidFill>
                  <a:latin typeface="Times New Roman" panose="02020603050405020304" pitchFamily="18" charset="0"/>
                </a:rPr>
                <a:t>、</a:t>
              </a:r>
              <a:r>
                <a:rPr kumimoji="1" lang="en-US" altLang="zh-CN" sz="1600" b="1">
                  <a:solidFill>
                    <a:srgbClr val="FFFFFF"/>
                  </a:solidFill>
                  <a:latin typeface="Times New Roman" panose="02020603050405020304" pitchFamily="18" charset="0"/>
                </a:rPr>
                <a:t>SMTP</a:t>
              </a:r>
              <a:r>
                <a:rPr kumimoji="1" lang="zh-CN" altLang="en-US" sz="1600" b="1">
                  <a:solidFill>
                    <a:srgbClr val="FFFFFF"/>
                  </a:solidFill>
                  <a:latin typeface="Times New Roman" panose="02020603050405020304" pitchFamily="18" charset="0"/>
                </a:rPr>
                <a:t>、</a:t>
              </a:r>
              <a:r>
                <a:rPr kumimoji="1" lang="en-US" altLang="zh-CN" sz="1600" b="1">
                  <a:solidFill>
                    <a:srgbClr val="FFFFFF"/>
                  </a:solidFill>
                  <a:latin typeface="Times New Roman" panose="02020603050405020304" pitchFamily="18" charset="0"/>
                </a:rPr>
                <a:t>XML</a:t>
              </a:r>
              <a:r>
                <a:rPr kumimoji="1" lang="zh-CN" altLang="en-US" sz="1600" b="1">
                  <a:solidFill>
                    <a:srgbClr val="FFFFFF"/>
                  </a:solidFill>
                  <a:latin typeface="Times New Roman" panose="02020603050405020304" pitchFamily="18" charset="0"/>
                </a:rPr>
                <a:t>、</a:t>
              </a:r>
              <a:r>
                <a:rPr kumimoji="1" lang="en-US" altLang="zh-CN" sz="1600" b="1">
                  <a:solidFill>
                    <a:srgbClr val="FFFFFF"/>
                  </a:solidFill>
                  <a:latin typeface="Times New Roman" panose="02020603050405020304" pitchFamily="18" charset="0"/>
                </a:rPr>
                <a:t>SOAP)</a:t>
              </a:r>
              <a:endParaRPr kumimoji="1" lang="en-US" altLang="zh-CN" sz="3600" b="1">
                <a:solidFill>
                  <a:srgbClr val="FFFFFF"/>
                </a:solidFill>
                <a:latin typeface="Tahoma" panose="020B0604030504040204" pitchFamily="34" charset="0"/>
              </a:endParaRPr>
            </a:p>
          </p:txBody>
        </p:sp>
        <p:sp>
          <p:nvSpPr>
            <p:cNvPr id="65544" name="Text Box 8"/>
            <p:cNvSpPr txBox="1">
              <a:spLocks noChangeArrowheads="1"/>
            </p:cNvSpPr>
            <p:nvPr/>
          </p:nvSpPr>
          <p:spPr bwMode="auto">
            <a:xfrm>
              <a:off x="1202" y="1510"/>
              <a:ext cx="544"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en-US" altLang="zh-CN" sz="1600" b="1">
                  <a:solidFill>
                    <a:srgbClr val="FFFFFF"/>
                  </a:solidFill>
                  <a:latin typeface="Times New Roman" panose="02020603050405020304" pitchFamily="18" charset="0"/>
                </a:rPr>
                <a:t>Web</a:t>
              </a:r>
              <a:r>
                <a:rPr kumimoji="1" lang="zh-CN" altLang="en-US" sz="1600" b="1">
                  <a:solidFill>
                    <a:srgbClr val="FFFFFF"/>
                  </a:solidFill>
                  <a:latin typeface="Times New Roman" panose="02020603050405020304" pitchFamily="18" charset="0"/>
                </a:rPr>
                <a:t>服务应用端</a:t>
              </a:r>
              <a:endParaRPr kumimoji="1" lang="zh-CN" altLang="en-US" sz="3600" b="1">
                <a:solidFill>
                  <a:srgbClr val="FFFFFF"/>
                </a:solidFill>
                <a:latin typeface="Tahoma" panose="020B0604030504040204" pitchFamily="34" charset="0"/>
              </a:endParaRPr>
            </a:p>
          </p:txBody>
        </p:sp>
        <p:sp>
          <p:nvSpPr>
            <p:cNvPr id="65545" name="Text Box 9"/>
            <p:cNvSpPr txBox="1">
              <a:spLocks noChangeArrowheads="1"/>
            </p:cNvSpPr>
            <p:nvPr/>
          </p:nvSpPr>
          <p:spPr bwMode="auto">
            <a:xfrm>
              <a:off x="2686" y="1510"/>
              <a:ext cx="544"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en-US" altLang="zh-CN" sz="1600" b="1">
                  <a:solidFill>
                    <a:srgbClr val="FFFFFF"/>
                  </a:solidFill>
                  <a:latin typeface="Times New Roman" panose="02020603050405020304" pitchFamily="18" charset="0"/>
                </a:rPr>
                <a:t>Web</a:t>
              </a:r>
              <a:r>
                <a:rPr kumimoji="1" lang="zh-CN" altLang="en-US" sz="1600" b="1">
                  <a:solidFill>
                    <a:srgbClr val="FFFFFF"/>
                  </a:solidFill>
                  <a:latin typeface="Times New Roman" panose="02020603050405020304" pitchFamily="18" charset="0"/>
                </a:rPr>
                <a:t>服务提供端</a:t>
              </a:r>
              <a:endParaRPr kumimoji="1" lang="zh-CN" altLang="en-US" sz="3600" b="1">
                <a:solidFill>
                  <a:srgbClr val="FFFFFF"/>
                </a:solidFill>
                <a:latin typeface="Tahoma" panose="020B0604030504040204" pitchFamily="34" charset="0"/>
              </a:endParaRPr>
            </a:p>
          </p:txBody>
        </p:sp>
        <p:grpSp>
          <p:nvGrpSpPr>
            <p:cNvPr id="65546" name="Group 10"/>
            <p:cNvGrpSpPr>
              <a:grpSpLocks/>
            </p:cNvGrpSpPr>
            <p:nvPr/>
          </p:nvGrpSpPr>
          <p:grpSpPr bwMode="auto">
            <a:xfrm>
              <a:off x="1882" y="845"/>
              <a:ext cx="720" cy="687"/>
              <a:chOff x="4380" y="3205"/>
              <a:chExt cx="1800" cy="1716"/>
            </a:xfrm>
          </p:grpSpPr>
          <p:sp>
            <p:nvSpPr>
              <p:cNvPr id="65567" name="Freeform 11"/>
              <p:cNvSpPr>
                <a:spLocks/>
              </p:cNvSpPr>
              <p:nvPr/>
            </p:nvSpPr>
            <p:spPr bwMode="auto">
              <a:xfrm>
                <a:off x="4380" y="3283"/>
                <a:ext cx="1800" cy="1560"/>
              </a:xfrm>
              <a:custGeom>
                <a:avLst/>
                <a:gdLst>
                  <a:gd name="T0" fmla="*/ 15925 w 1114"/>
                  <a:gd name="T1" fmla="*/ 1888 h 1495"/>
                  <a:gd name="T2" fmla="*/ 21422 w 1114"/>
                  <a:gd name="T3" fmla="*/ 2096 h 1495"/>
                  <a:gd name="T4" fmla="*/ 24526 w 1114"/>
                  <a:gd name="T5" fmla="*/ 2158 h 1495"/>
                  <a:gd name="T6" fmla="*/ 27829 w 1114"/>
                  <a:gd name="T7" fmla="*/ 2189 h 1495"/>
                  <a:gd name="T8" fmla="*/ 31090 w 1114"/>
                  <a:gd name="T9" fmla="*/ 2189 h 1495"/>
                  <a:gd name="T10" fmla="*/ 34470 w 1114"/>
                  <a:gd name="T11" fmla="*/ 2159 h 1495"/>
                  <a:gd name="T12" fmla="*/ 37679 w 1114"/>
                  <a:gd name="T13" fmla="*/ 2095 h 1495"/>
                  <a:gd name="T14" fmla="*/ 41728 w 1114"/>
                  <a:gd name="T15" fmla="*/ 1953 h 1495"/>
                  <a:gd name="T16" fmla="*/ 44220 w 1114"/>
                  <a:gd name="T17" fmla="*/ 2046 h 1495"/>
                  <a:gd name="T18" fmla="*/ 47396 w 1114"/>
                  <a:gd name="T19" fmla="*/ 2129 h 1495"/>
                  <a:gd name="T20" fmla="*/ 50699 w 1114"/>
                  <a:gd name="T21" fmla="*/ 2173 h 1495"/>
                  <a:gd name="T22" fmla="*/ 53892 w 1114"/>
                  <a:gd name="T23" fmla="*/ 2193 h 1495"/>
                  <a:gd name="T24" fmla="*/ 57194 w 1114"/>
                  <a:gd name="T25" fmla="*/ 2179 h 1495"/>
                  <a:gd name="T26" fmla="*/ 60436 w 1114"/>
                  <a:gd name="T27" fmla="*/ 2134 h 1495"/>
                  <a:gd name="T28" fmla="*/ 63514 w 1114"/>
                  <a:gd name="T29" fmla="*/ 2058 h 1495"/>
                  <a:gd name="T30" fmla="*/ 66304 w 1114"/>
                  <a:gd name="T31" fmla="*/ 1958 h 1495"/>
                  <a:gd name="T32" fmla="*/ 68751 w 1114"/>
                  <a:gd name="T33" fmla="*/ 1824 h 1495"/>
                  <a:gd name="T34" fmla="*/ 71774 w 1114"/>
                  <a:gd name="T35" fmla="*/ 1631 h 1495"/>
                  <a:gd name="T36" fmla="*/ 75136 w 1114"/>
                  <a:gd name="T37" fmla="*/ 1641 h 1495"/>
                  <a:gd name="T38" fmla="*/ 78303 w 1114"/>
                  <a:gd name="T39" fmla="*/ 1582 h 1495"/>
                  <a:gd name="T40" fmla="*/ 80971 w 1114"/>
                  <a:gd name="T41" fmla="*/ 1469 h 1495"/>
                  <a:gd name="T42" fmla="*/ 82789 w 1114"/>
                  <a:gd name="T43" fmla="*/ 1312 h 1495"/>
                  <a:gd name="T44" fmla="*/ 83629 w 1114"/>
                  <a:gd name="T45" fmla="*/ 1095 h 1495"/>
                  <a:gd name="T46" fmla="*/ 82385 w 1114"/>
                  <a:gd name="T47" fmla="*/ 836 h 1495"/>
                  <a:gd name="T48" fmla="*/ 80342 w 1114"/>
                  <a:gd name="T49" fmla="*/ 688 h 1495"/>
                  <a:gd name="T50" fmla="*/ 77646 w 1114"/>
                  <a:gd name="T51" fmla="*/ 593 h 1495"/>
                  <a:gd name="T52" fmla="*/ 74241 w 1114"/>
                  <a:gd name="T53" fmla="*/ 548 h 1495"/>
                  <a:gd name="T54" fmla="*/ 70247 w 1114"/>
                  <a:gd name="T55" fmla="*/ 471 h 1495"/>
                  <a:gd name="T56" fmla="*/ 65566 w 1114"/>
                  <a:gd name="T57" fmla="*/ 203 h 1495"/>
                  <a:gd name="T58" fmla="*/ 60882 w 1114"/>
                  <a:gd name="T59" fmla="*/ 67 h 1495"/>
                  <a:gd name="T60" fmla="*/ 57749 w 1114"/>
                  <a:gd name="T61" fmla="*/ 22 h 1495"/>
                  <a:gd name="T62" fmla="*/ 54352 w 1114"/>
                  <a:gd name="T63" fmla="*/ 0 h 1495"/>
                  <a:gd name="T64" fmla="*/ 51096 w 1114"/>
                  <a:gd name="T65" fmla="*/ 10 h 1495"/>
                  <a:gd name="T66" fmla="*/ 47769 w 1114"/>
                  <a:gd name="T67" fmla="*/ 58 h 1495"/>
                  <a:gd name="T68" fmla="*/ 44594 w 1114"/>
                  <a:gd name="T69" fmla="*/ 137 h 1495"/>
                  <a:gd name="T70" fmla="*/ 40578 w 1114"/>
                  <a:gd name="T71" fmla="*/ 192 h 1495"/>
                  <a:gd name="T72" fmla="*/ 37635 w 1114"/>
                  <a:gd name="T73" fmla="*/ 95 h 1495"/>
                  <a:gd name="T74" fmla="*/ 34389 w 1114"/>
                  <a:gd name="T75" fmla="*/ 33 h 1495"/>
                  <a:gd name="T76" fmla="*/ 31090 w 1114"/>
                  <a:gd name="T77" fmla="*/ 3 h 1495"/>
                  <a:gd name="T78" fmla="*/ 27829 w 1114"/>
                  <a:gd name="T79" fmla="*/ 3 h 1495"/>
                  <a:gd name="T80" fmla="*/ 24526 w 1114"/>
                  <a:gd name="T81" fmla="*/ 33 h 1495"/>
                  <a:gd name="T82" fmla="*/ 21422 w 1114"/>
                  <a:gd name="T83" fmla="*/ 95 h 1495"/>
                  <a:gd name="T84" fmla="*/ 18439 w 1114"/>
                  <a:gd name="T85" fmla="*/ 189 h 1495"/>
                  <a:gd name="T86" fmla="*/ 15751 w 1114"/>
                  <a:gd name="T87" fmla="*/ 308 h 1495"/>
                  <a:gd name="T88" fmla="*/ 12765 w 1114"/>
                  <a:gd name="T89" fmla="*/ 525 h 1495"/>
                  <a:gd name="T90" fmla="*/ 9386 w 1114"/>
                  <a:gd name="T91" fmla="*/ 548 h 1495"/>
                  <a:gd name="T92" fmla="*/ 6100 w 1114"/>
                  <a:gd name="T93" fmla="*/ 590 h 1495"/>
                  <a:gd name="T94" fmla="*/ 3311 w 1114"/>
                  <a:gd name="T95" fmla="*/ 685 h 1495"/>
                  <a:gd name="T96" fmla="*/ 1125 w 1114"/>
                  <a:gd name="T97" fmla="*/ 833 h 1495"/>
                  <a:gd name="T98" fmla="*/ 0 w 1114"/>
                  <a:gd name="T99" fmla="*/ 1028 h 1495"/>
                  <a:gd name="T100" fmla="*/ 696 w 1114"/>
                  <a:gd name="T101" fmla="*/ 1310 h 1495"/>
                  <a:gd name="T102" fmla="*/ 2480 w 1114"/>
                  <a:gd name="T103" fmla="*/ 1462 h 1495"/>
                  <a:gd name="T104" fmla="*/ 5117 w 1114"/>
                  <a:gd name="T105" fmla="*/ 1578 h 1495"/>
                  <a:gd name="T106" fmla="*/ 8315 w 1114"/>
                  <a:gd name="T107" fmla="*/ 1638 h 1495"/>
                  <a:gd name="T108" fmla="*/ 12309 w 1114"/>
                  <a:gd name="T109" fmla="*/ 1628 h 149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14" h="1495">
                    <a:moveTo>
                      <a:pt x="164" y="1110"/>
                    </a:moveTo>
                    <a:lnTo>
                      <a:pt x="170" y="1142"/>
                    </a:lnTo>
                    <a:lnTo>
                      <a:pt x="177" y="1174"/>
                    </a:lnTo>
                    <a:lnTo>
                      <a:pt x="186" y="1205"/>
                    </a:lnTo>
                    <a:lnTo>
                      <a:pt x="194" y="1234"/>
                    </a:lnTo>
                    <a:lnTo>
                      <a:pt x="203" y="1261"/>
                    </a:lnTo>
                    <a:lnTo>
                      <a:pt x="212" y="1288"/>
                    </a:lnTo>
                    <a:lnTo>
                      <a:pt x="221" y="1312"/>
                    </a:lnTo>
                    <a:lnTo>
                      <a:pt x="231" y="1336"/>
                    </a:lnTo>
                    <a:lnTo>
                      <a:pt x="242" y="1357"/>
                    </a:lnTo>
                    <a:lnTo>
                      <a:pt x="252" y="1377"/>
                    </a:lnTo>
                    <a:lnTo>
                      <a:pt x="263" y="1396"/>
                    </a:lnTo>
                    <a:lnTo>
                      <a:pt x="273" y="1412"/>
                    </a:lnTo>
                    <a:lnTo>
                      <a:pt x="285" y="1428"/>
                    </a:lnTo>
                    <a:lnTo>
                      <a:pt x="291" y="1436"/>
                    </a:lnTo>
                    <a:lnTo>
                      <a:pt x="297" y="1443"/>
                    </a:lnTo>
                    <a:lnTo>
                      <a:pt x="303" y="1449"/>
                    </a:lnTo>
                    <a:lnTo>
                      <a:pt x="309" y="1455"/>
                    </a:lnTo>
                    <a:lnTo>
                      <a:pt x="315" y="1460"/>
                    </a:lnTo>
                    <a:lnTo>
                      <a:pt x="321" y="1465"/>
                    </a:lnTo>
                    <a:lnTo>
                      <a:pt x="327" y="1470"/>
                    </a:lnTo>
                    <a:lnTo>
                      <a:pt x="333" y="1474"/>
                    </a:lnTo>
                    <a:lnTo>
                      <a:pt x="339" y="1479"/>
                    </a:lnTo>
                    <a:lnTo>
                      <a:pt x="345" y="1482"/>
                    </a:lnTo>
                    <a:lnTo>
                      <a:pt x="351" y="1486"/>
                    </a:lnTo>
                    <a:lnTo>
                      <a:pt x="357" y="1487"/>
                    </a:lnTo>
                    <a:lnTo>
                      <a:pt x="363" y="1490"/>
                    </a:lnTo>
                    <a:lnTo>
                      <a:pt x="371" y="1492"/>
                    </a:lnTo>
                    <a:lnTo>
                      <a:pt x="377" y="1494"/>
                    </a:lnTo>
                    <a:lnTo>
                      <a:pt x="383" y="1494"/>
                    </a:lnTo>
                    <a:lnTo>
                      <a:pt x="389" y="1495"/>
                    </a:lnTo>
                    <a:lnTo>
                      <a:pt x="395" y="1495"/>
                    </a:lnTo>
                    <a:lnTo>
                      <a:pt x="402" y="1495"/>
                    </a:lnTo>
                    <a:lnTo>
                      <a:pt x="408" y="1494"/>
                    </a:lnTo>
                    <a:lnTo>
                      <a:pt x="414" y="1492"/>
                    </a:lnTo>
                    <a:lnTo>
                      <a:pt x="420" y="1490"/>
                    </a:lnTo>
                    <a:lnTo>
                      <a:pt x="428" y="1489"/>
                    </a:lnTo>
                    <a:lnTo>
                      <a:pt x="434" y="1486"/>
                    </a:lnTo>
                    <a:lnTo>
                      <a:pt x="440" y="1482"/>
                    </a:lnTo>
                    <a:lnTo>
                      <a:pt x="446" y="1479"/>
                    </a:lnTo>
                    <a:lnTo>
                      <a:pt x="452" y="1476"/>
                    </a:lnTo>
                    <a:lnTo>
                      <a:pt x="459" y="1471"/>
                    </a:lnTo>
                    <a:lnTo>
                      <a:pt x="465" y="1467"/>
                    </a:lnTo>
                    <a:lnTo>
                      <a:pt x="471" y="1462"/>
                    </a:lnTo>
                    <a:lnTo>
                      <a:pt x="477" y="1455"/>
                    </a:lnTo>
                    <a:lnTo>
                      <a:pt x="483" y="1449"/>
                    </a:lnTo>
                    <a:lnTo>
                      <a:pt x="489" y="1443"/>
                    </a:lnTo>
                    <a:lnTo>
                      <a:pt x="496" y="1435"/>
                    </a:lnTo>
                    <a:lnTo>
                      <a:pt x="502" y="1427"/>
                    </a:lnTo>
                    <a:lnTo>
                      <a:pt x="508" y="1419"/>
                    </a:lnTo>
                    <a:lnTo>
                      <a:pt x="514" y="1411"/>
                    </a:lnTo>
                    <a:lnTo>
                      <a:pt x="520" y="1401"/>
                    </a:lnTo>
                    <a:lnTo>
                      <a:pt x="529" y="1385"/>
                    </a:lnTo>
                    <a:lnTo>
                      <a:pt x="538" y="1368"/>
                    </a:lnTo>
                    <a:lnTo>
                      <a:pt x="547" y="1350"/>
                    </a:lnTo>
                    <a:lnTo>
                      <a:pt x="556" y="1331"/>
                    </a:lnTo>
                    <a:lnTo>
                      <a:pt x="562" y="1342"/>
                    </a:lnTo>
                    <a:lnTo>
                      <a:pt x="567" y="1353"/>
                    </a:lnTo>
                    <a:lnTo>
                      <a:pt x="573" y="1365"/>
                    </a:lnTo>
                    <a:lnTo>
                      <a:pt x="579" y="1376"/>
                    </a:lnTo>
                    <a:lnTo>
                      <a:pt x="585" y="1385"/>
                    </a:lnTo>
                    <a:lnTo>
                      <a:pt x="589" y="1395"/>
                    </a:lnTo>
                    <a:lnTo>
                      <a:pt x="595" y="1404"/>
                    </a:lnTo>
                    <a:lnTo>
                      <a:pt x="601" y="1412"/>
                    </a:lnTo>
                    <a:lnTo>
                      <a:pt x="607" y="1422"/>
                    </a:lnTo>
                    <a:lnTo>
                      <a:pt x="613" y="1430"/>
                    </a:lnTo>
                    <a:lnTo>
                      <a:pt x="619" y="1436"/>
                    </a:lnTo>
                    <a:lnTo>
                      <a:pt x="625" y="1444"/>
                    </a:lnTo>
                    <a:lnTo>
                      <a:pt x="631" y="1451"/>
                    </a:lnTo>
                    <a:lnTo>
                      <a:pt x="637" y="1455"/>
                    </a:lnTo>
                    <a:lnTo>
                      <a:pt x="643" y="1462"/>
                    </a:lnTo>
                    <a:lnTo>
                      <a:pt x="649" y="1467"/>
                    </a:lnTo>
                    <a:lnTo>
                      <a:pt x="655" y="1471"/>
                    </a:lnTo>
                    <a:lnTo>
                      <a:pt x="661" y="1476"/>
                    </a:lnTo>
                    <a:lnTo>
                      <a:pt x="667" y="1479"/>
                    </a:lnTo>
                    <a:lnTo>
                      <a:pt x="675" y="1482"/>
                    </a:lnTo>
                    <a:lnTo>
                      <a:pt x="681" y="1486"/>
                    </a:lnTo>
                    <a:lnTo>
                      <a:pt x="687" y="1489"/>
                    </a:lnTo>
                    <a:lnTo>
                      <a:pt x="693" y="1490"/>
                    </a:lnTo>
                    <a:lnTo>
                      <a:pt x="699" y="1492"/>
                    </a:lnTo>
                    <a:lnTo>
                      <a:pt x="705" y="1494"/>
                    </a:lnTo>
                    <a:lnTo>
                      <a:pt x="712" y="1494"/>
                    </a:lnTo>
                    <a:lnTo>
                      <a:pt x="718" y="1495"/>
                    </a:lnTo>
                    <a:lnTo>
                      <a:pt x="724" y="1495"/>
                    </a:lnTo>
                    <a:lnTo>
                      <a:pt x="730" y="1494"/>
                    </a:lnTo>
                    <a:lnTo>
                      <a:pt x="736" y="1494"/>
                    </a:lnTo>
                    <a:lnTo>
                      <a:pt x="744" y="1492"/>
                    </a:lnTo>
                    <a:lnTo>
                      <a:pt x="750" y="1490"/>
                    </a:lnTo>
                    <a:lnTo>
                      <a:pt x="756" y="1489"/>
                    </a:lnTo>
                    <a:lnTo>
                      <a:pt x="762" y="1486"/>
                    </a:lnTo>
                    <a:lnTo>
                      <a:pt x="768" y="1482"/>
                    </a:lnTo>
                    <a:lnTo>
                      <a:pt x="774" y="1479"/>
                    </a:lnTo>
                    <a:lnTo>
                      <a:pt x="780" y="1474"/>
                    </a:lnTo>
                    <a:lnTo>
                      <a:pt x="787" y="1471"/>
                    </a:lnTo>
                    <a:lnTo>
                      <a:pt x="793" y="1467"/>
                    </a:lnTo>
                    <a:lnTo>
                      <a:pt x="799" y="1460"/>
                    </a:lnTo>
                    <a:lnTo>
                      <a:pt x="805" y="1455"/>
                    </a:lnTo>
                    <a:lnTo>
                      <a:pt x="811" y="1449"/>
                    </a:lnTo>
                    <a:lnTo>
                      <a:pt x="817" y="1443"/>
                    </a:lnTo>
                    <a:lnTo>
                      <a:pt x="823" y="1436"/>
                    </a:lnTo>
                    <a:lnTo>
                      <a:pt x="828" y="1428"/>
                    </a:lnTo>
                    <a:lnTo>
                      <a:pt x="834" y="1422"/>
                    </a:lnTo>
                    <a:lnTo>
                      <a:pt x="840" y="1414"/>
                    </a:lnTo>
                    <a:lnTo>
                      <a:pt x="846" y="1404"/>
                    </a:lnTo>
                    <a:lnTo>
                      <a:pt x="852" y="1396"/>
                    </a:lnTo>
                    <a:lnTo>
                      <a:pt x="856" y="1387"/>
                    </a:lnTo>
                    <a:lnTo>
                      <a:pt x="862" y="1377"/>
                    </a:lnTo>
                    <a:lnTo>
                      <a:pt x="867" y="1366"/>
                    </a:lnTo>
                    <a:lnTo>
                      <a:pt x="873" y="1357"/>
                    </a:lnTo>
                    <a:lnTo>
                      <a:pt x="877" y="1346"/>
                    </a:lnTo>
                    <a:lnTo>
                      <a:pt x="883" y="1334"/>
                    </a:lnTo>
                    <a:lnTo>
                      <a:pt x="888" y="1323"/>
                    </a:lnTo>
                    <a:lnTo>
                      <a:pt x="894" y="1311"/>
                    </a:lnTo>
                    <a:lnTo>
                      <a:pt x="898" y="1298"/>
                    </a:lnTo>
                    <a:lnTo>
                      <a:pt x="903" y="1285"/>
                    </a:lnTo>
                    <a:lnTo>
                      <a:pt x="907" y="1272"/>
                    </a:lnTo>
                    <a:lnTo>
                      <a:pt x="912" y="1258"/>
                    </a:lnTo>
                    <a:lnTo>
                      <a:pt x="916" y="1244"/>
                    </a:lnTo>
                    <a:lnTo>
                      <a:pt x="925" y="1215"/>
                    </a:lnTo>
                    <a:lnTo>
                      <a:pt x="933" y="1189"/>
                    </a:lnTo>
                    <a:lnTo>
                      <a:pt x="939" y="1164"/>
                    </a:lnTo>
                    <a:lnTo>
                      <a:pt x="945" y="1137"/>
                    </a:lnTo>
                    <a:lnTo>
                      <a:pt x="951" y="1110"/>
                    </a:lnTo>
                    <a:lnTo>
                      <a:pt x="956" y="1113"/>
                    </a:lnTo>
                    <a:lnTo>
                      <a:pt x="962" y="1116"/>
                    </a:lnTo>
                    <a:lnTo>
                      <a:pt x="970" y="1119"/>
                    </a:lnTo>
                    <a:lnTo>
                      <a:pt x="976" y="1121"/>
                    </a:lnTo>
                    <a:lnTo>
                      <a:pt x="982" y="1121"/>
                    </a:lnTo>
                    <a:lnTo>
                      <a:pt x="989" y="1121"/>
                    </a:lnTo>
                    <a:lnTo>
                      <a:pt x="995" y="1119"/>
                    </a:lnTo>
                    <a:lnTo>
                      <a:pt x="1001" y="1118"/>
                    </a:lnTo>
                    <a:lnTo>
                      <a:pt x="1007" y="1115"/>
                    </a:lnTo>
                    <a:lnTo>
                      <a:pt x="1015" y="1110"/>
                    </a:lnTo>
                    <a:lnTo>
                      <a:pt x="1021" y="1105"/>
                    </a:lnTo>
                    <a:lnTo>
                      <a:pt x="1027" y="1100"/>
                    </a:lnTo>
                    <a:lnTo>
                      <a:pt x="1033" y="1094"/>
                    </a:lnTo>
                    <a:lnTo>
                      <a:pt x="1037" y="1086"/>
                    </a:lnTo>
                    <a:lnTo>
                      <a:pt x="1043" y="1078"/>
                    </a:lnTo>
                    <a:lnTo>
                      <a:pt x="1049" y="1070"/>
                    </a:lnTo>
                    <a:lnTo>
                      <a:pt x="1054" y="1061"/>
                    </a:lnTo>
                    <a:lnTo>
                      <a:pt x="1060" y="1049"/>
                    </a:lnTo>
                    <a:lnTo>
                      <a:pt x="1064" y="1038"/>
                    </a:lnTo>
                    <a:lnTo>
                      <a:pt x="1069" y="1027"/>
                    </a:lnTo>
                    <a:lnTo>
                      <a:pt x="1075" y="1014"/>
                    </a:lnTo>
                    <a:lnTo>
                      <a:pt x="1079" y="1002"/>
                    </a:lnTo>
                    <a:lnTo>
                      <a:pt x="1082" y="989"/>
                    </a:lnTo>
                    <a:lnTo>
                      <a:pt x="1087" y="975"/>
                    </a:lnTo>
                    <a:lnTo>
                      <a:pt x="1091" y="960"/>
                    </a:lnTo>
                    <a:lnTo>
                      <a:pt x="1094" y="944"/>
                    </a:lnTo>
                    <a:lnTo>
                      <a:pt x="1097" y="928"/>
                    </a:lnTo>
                    <a:lnTo>
                      <a:pt x="1100" y="912"/>
                    </a:lnTo>
                    <a:lnTo>
                      <a:pt x="1103" y="895"/>
                    </a:lnTo>
                    <a:lnTo>
                      <a:pt x="1105" y="877"/>
                    </a:lnTo>
                    <a:lnTo>
                      <a:pt x="1108" y="860"/>
                    </a:lnTo>
                    <a:lnTo>
                      <a:pt x="1109" y="841"/>
                    </a:lnTo>
                    <a:lnTo>
                      <a:pt x="1111" y="819"/>
                    </a:lnTo>
                    <a:lnTo>
                      <a:pt x="1112" y="795"/>
                    </a:lnTo>
                    <a:lnTo>
                      <a:pt x="1114" y="771"/>
                    </a:lnTo>
                    <a:lnTo>
                      <a:pt x="1114" y="747"/>
                    </a:lnTo>
                    <a:lnTo>
                      <a:pt x="1114" y="709"/>
                    </a:lnTo>
                    <a:lnTo>
                      <a:pt x="1111" y="672"/>
                    </a:lnTo>
                    <a:lnTo>
                      <a:pt x="1108" y="637"/>
                    </a:lnTo>
                    <a:lnTo>
                      <a:pt x="1106" y="619"/>
                    </a:lnTo>
                    <a:lnTo>
                      <a:pt x="1103" y="602"/>
                    </a:lnTo>
                    <a:lnTo>
                      <a:pt x="1100" y="586"/>
                    </a:lnTo>
                    <a:lnTo>
                      <a:pt x="1097" y="570"/>
                    </a:lnTo>
                    <a:lnTo>
                      <a:pt x="1094" y="554"/>
                    </a:lnTo>
                    <a:lnTo>
                      <a:pt x="1091" y="538"/>
                    </a:lnTo>
                    <a:lnTo>
                      <a:pt x="1088" y="524"/>
                    </a:lnTo>
                    <a:lnTo>
                      <a:pt x="1084" y="510"/>
                    </a:lnTo>
                    <a:lnTo>
                      <a:pt x="1079" y="497"/>
                    </a:lnTo>
                    <a:lnTo>
                      <a:pt x="1075" y="484"/>
                    </a:lnTo>
                    <a:lnTo>
                      <a:pt x="1070" y="471"/>
                    </a:lnTo>
                    <a:lnTo>
                      <a:pt x="1066" y="459"/>
                    </a:lnTo>
                    <a:lnTo>
                      <a:pt x="1061" y="448"/>
                    </a:lnTo>
                    <a:lnTo>
                      <a:pt x="1055" y="438"/>
                    </a:lnTo>
                    <a:lnTo>
                      <a:pt x="1051" y="428"/>
                    </a:lnTo>
                    <a:lnTo>
                      <a:pt x="1045" y="419"/>
                    </a:lnTo>
                    <a:lnTo>
                      <a:pt x="1039" y="411"/>
                    </a:lnTo>
                    <a:lnTo>
                      <a:pt x="1034" y="403"/>
                    </a:lnTo>
                    <a:lnTo>
                      <a:pt x="1028" y="397"/>
                    </a:lnTo>
                    <a:lnTo>
                      <a:pt x="1021" y="390"/>
                    </a:lnTo>
                    <a:lnTo>
                      <a:pt x="1015" y="385"/>
                    </a:lnTo>
                    <a:lnTo>
                      <a:pt x="1009" y="382"/>
                    </a:lnTo>
                    <a:lnTo>
                      <a:pt x="1003" y="379"/>
                    </a:lnTo>
                    <a:lnTo>
                      <a:pt x="995" y="376"/>
                    </a:lnTo>
                    <a:lnTo>
                      <a:pt x="989" y="374"/>
                    </a:lnTo>
                    <a:lnTo>
                      <a:pt x="982" y="374"/>
                    </a:lnTo>
                    <a:lnTo>
                      <a:pt x="974" y="374"/>
                    </a:lnTo>
                    <a:lnTo>
                      <a:pt x="965" y="377"/>
                    </a:lnTo>
                    <a:lnTo>
                      <a:pt x="958" y="381"/>
                    </a:lnTo>
                    <a:lnTo>
                      <a:pt x="951" y="385"/>
                    </a:lnTo>
                    <a:lnTo>
                      <a:pt x="943" y="352"/>
                    </a:lnTo>
                    <a:lnTo>
                      <a:pt x="936" y="320"/>
                    </a:lnTo>
                    <a:lnTo>
                      <a:pt x="928" y="290"/>
                    </a:lnTo>
                    <a:lnTo>
                      <a:pt x="919" y="261"/>
                    </a:lnTo>
                    <a:lnTo>
                      <a:pt x="912" y="234"/>
                    </a:lnTo>
                    <a:lnTo>
                      <a:pt x="903" y="207"/>
                    </a:lnTo>
                    <a:lnTo>
                      <a:pt x="892" y="183"/>
                    </a:lnTo>
                    <a:lnTo>
                      <a:pt x="883" y="159"/>
                    </a:lnTo>
                    <a:lnTo>
                      <a:pt x="873" y="139"/>
                    </a:lnTo>
                    <a:lnTo>
                      <a:pt x="862" y="118"/>
                    </a:lnTo>
                    <a:lnTo>
                      <a:pt x="852" y="99"/>
                    </a:lnTo>
                    <a:lnTo>
                      <a:pt x="840" y="83"/>
                    </a:lnTo>
                    <a:lnTo>
                      <a:pt x="829" y="67"/>
                    </a:lnTo>
                    <a:lnTo>
                      <a:pt x="823" y="59"/>
                    </a:lnTo>
                    <a:lnTo>
                      <a:pt x="817" y="53"/>
                    </a:lnTo>
                    <a:lnTo>
                      <a:pt x="811" y="46"/>
                    </a:lnTo>
                    <a:lnTo>
                      <a:pt x="805" y="40"/>
                    </a:lnTo>
                    <a:lnTo>
                      <a:pt x="799" y="35"/>
                    </a:lnTo>
                    <a:lnTo>
                      <a:pt x="793" y="29"/>
                    </a:lnTo>
                    <a:lnTo>
                      <a:pt x="787" y="26"/>
                    </a:lnTo>
                    <a:lnTo>
                      <a:pt x="781" y="21"/>
                    </a:lnTo>
                    <a:lnTo>
                      <a:pt x="775" y="16"/>
                    </a:lnTo>
                    <a:lnTo>
                      <a:pt x="769" y="13"/>
                    </a:lnTo>
                    <a:lnTo>
                      <a:pt x="762" y="10"/>
                    </a:lnTo>
                    <a:lnTo>
                      <a:pt x="756" y="8"/>
                    </a:lnTo>
                    <a:lnTo>
                      <a:pt x="750" y="5"/>
                    </a:lnTo>
                    <a:lnTo>
                      <a:pt x="744" y="3"/>
                    </a:lnTo>
                    <a:lnTo>
                      <a:pt x="738" y="2"/>
                    </a:lnTo>
                    <a:lnTo>
                      <a:pt x="732" y="2"/>
                    </a:lnTo>
                    <a:lnTo>
                      <a:pt x="724" y="0"/>
                    </a:lnTo>
                    <a:lnTo>
                      <a:pt x="718" y="0"/>
                    </a:lnTo>
                    <a:lnTo>
                      <a:pt x="712" y="0"/>
                    </a:lnTo>
                    <a:lnTo>
                      <a:pt x="706" y="2"/>
                    </a:lnTo>
                    <a:lnTo>
                      <a:pt x="699" y="3"/>
                    </a:lnTo>
                    <a:lnTo>
                      <a:pt x="693" y="5"/>
                    </a:lnTo>
                    <a:lnTo>
                      <a:pt x="687" y="7"/>
                    </a:lnTo>
                    <a:lnTo>
                      <a:pt x="681" y="10"/>
                    </a:lnTo>
                    <a:lnTo>
                      <a:pt x="673" y="13"/>
                    </a:lnTo>
                    <a:lnTo>
                      <a:pt x="667" y="16"/>
                    </a:lnTo>
                    <a:lnTo>
                      <a:pt x="661" y="19"/>
                    </a:lnTo>
                    <a:lnTo>
                      <a:pt x="655" y="24"/>
                    </a:lnTo>
                    <a:lnTo>
                      <a:pt x="649" y="29"/>
                    </a:lnTo>
                    <a:lnTo>
                      <a:pt x="642" y="34"/>
                    </a:lnTo>
                    <a:lnTo>
                      <a:pt x="636" y="40"/>
                    </a:lnTo>
                    <a:lnTo>
                      <a:pt x="630" y="46"/>
                    </a:lnTo>
                    <a:lnTo>
                      <a:pt x="624" y="53"/>
                    </a:lnTo>
                    <a:lnTo>
                      <a:pt x="618" y="61"/>
                    </a:lnTo>
                    <a:lnTo>
                      <a:pt x="612" y="69"/>
                    </a:lnTo>
                    <a:lnTo>
                      <a:pt x="606" y="77"/>
                    </a:lnTo>
                    <a:lnTo>
                      <a:pt x="600" y="85"/>
                    </a:lnTo>
                    <a:lnTo>
                      <a:pt x="594" y="94"/>
                    </a:lnTo>
                    <a:lnTo>
                      <a:pt x="583" y="110"/>
                    </a:lnTo>
                    <a:lnTo>
                      <a:pt x="574" y="128"/>
                    </a:lnTo>
                    <a:lnTo>
                      <a:pt x="565" y="145"/>
                    </a:lnTo>
                    <a:lnTo>
                      <a:pt x="556" y="164"/>
                    </a:lnTo>
                    <a:lnTo>
                      <a:pt x="552" y="153"/>
                    </a:lnTo>
                    <a:lnTo>
                      <a:pt x="546" y="142"/>
                    </a:lnTo>
                    <a:lnTo>
                      <a:pt x="540" y="131"/>
                    </a:lnTo>
                    <a:lnTo>
                      <a:pt x="535" y="120"/>
                    </a:lnTo>
                    <a:lnTo>
                      <a:pt x="529" y="110"/>
                    </a:lnTo>
                    <a:lnTo>
                      <a:pt x="523" y="100"/>
                    </a:lnTo>
                    <a:lnTo>
                      <a:pt x="517" y="91"/>
                    </a:lnTo>
                    <a:lnTo>
                      <a:pt x="513" y="81"/>
                    </a:lnTo>
                    <a:lnTo>
                      <a:pt x="507" y="73"/>
                    </a:lnTo>
                    <a:lnTo>
                      <a:pt x="501" y="65"/>
                    </a:lnTo>
                    <a:lnTo>
                      <a:pt x="495" y="59"/>
                    </a:lnTo>
                    <a:lnTo>
                      <a:pt x="489" y="51"/>
                    </a:lnTo>
                    <a:lnTo>
                      <a:pt x="483" y="45"/>
                    </a:lnTo>
                    <a:lnTo>
                      <a:pt x="477" y="40"/>
                    </a:lnTo>
                    <a:lnTo>
                      <a:pt x="471" y="34"/>
                    </a:lnTo>
                    <a:lnTo>
                      <a:pt x="465" y="29"/>
                    </a:lnTo>
                    <a:lnTo>
                      <a:pt x="458" y="24"/>
                    </a:lnTo>
                    <a:lnTo>
                      <a:pt x="452" y="19"/>
                    </a:lnTo>
                    <a:lnTo>
                      <a:pt x="446" y="16"/>
                    </a:lnTo>
                    <a:lnTo>
                      <a:pt x="440" y="13"/>
                    </a:lnTo>
                    <a:lnTo>
                      <a:pt x="434" y="10"/>
                    </a:lnTo>
                    <a:lnTo>
                      <a:pt x="428" y="7"/>
                    </a:lnTo>
                    <a:lnTo>
                      <a:pt x="420" y="5"/>
                    </a:lnTo>
                    <a:lnTo>
                      <a:pt x="414" y="3"/>
                    </a:lnTo>
                    <a:lnTo>
                      <a:pt x="408" y="2"/>
                    </a:lnTo>
                    <a:lnTo>
                      <a:pt x="402" y="0"/>
                    </a:lnTo>
                    <a:lnTo>
                      <a:pt x="396" y="0"/>
                    </a:lnTo>
                    <a:lnTo>
                      <a:pt x="389" y="0"/>
                    </a:lnTo>
                    <a:lnTo>
                      <a:pt x="383" y="2"/>
                    </a:lnTo>
                    <a:lnTo>
                      <a:pt x="377" y="2"/>
                    </a:lnTo>
                    <a:lnTo>
                      <a:pt x="371" y="3"/>
                    </a:lnTo>
                    <a:lnTo>
                      <a:pt x="365" y="5"/>
                    </a:lnTo>
                    <a:lnTo>
                      <a:pt x="359" y="7"/>
                    </a:lnTo>
                    <a:lnTo>
                      <a:pt x="351" y="10"/>
                    </a:lnTo>
                    <a:lnTo>
                      <a:pt x="345" y="13"/>
                    </a:lnTo>
                    <a:lnTo>
                      <a:pt x="339" y="16"/>
                    </a:lnTo>
                    <a:lnTo>
                      <a:pt x="333" y="21"/>
                    </a:lnTo>
                    <a:lnTo>
                      <a:pt x="327" y="24"/>
                    </a:lnTo>
                    <a:lnTo>
                      <a:pt x="321" y="29"/>
                    </a:lnTo>
                    <a:lnTo>
                      <a:pt x="315" y="34"/>
                    </a:lnTo>
                    <a:lnTo>
                      <a:pt x="309" y="40"/>
                    </a:lnTo>
                    <a:lnTo>
                      <a:pt x="303" y="46"/>
                    </a:lnTo>
                    <a:lnTo>
                      <a:pt x="297" y="53"/>
                    </a:lnTo>
                    <a:lnTo>
                      <a:pt x="291" y="59"/>
                    </a:lnTo>
                    <a:lnTo>
                      <a:pt x="285" y="65"/>
                    </a:lnTo>
                    <a:lnTo>
                      <a:pt x="279" y="73"/>
                    </a:lnTo>
                    <a:lnTo>
                      <a:pt x="273" y="81"/>
                    </a:lnTo>
                    <a:lnTo>
                      <a:pt x="269" y="91"/>
                    </a:lnTo>
                    <a:lnTo>
                      <a:pt x="263" y="99"/>
                    </a:lnTo>
                    <a:lnTo>
                      <a:pt x="257" y="108"/>
                    </a:lnTo>
                    <a:lnTo>
                      <a:pt x="252" y="118"/>
                    </a:lnTo>
                    <a:lnTo>
                      <a:pt x="246" y="128"/>
                    </a:lnTo>
                    <a:lnTo>
                      <a:pt x="240" y="139"/>
                    </a:lnTo>
                    <a:lnTo>
                      <a:pt x="236" y="150"/>
                    </a:lnTo>
                    <a:lnTo>
                      <a:pt x="230" y="161"/>
                    </a:lnTo>
                    <a:lnTo>
                      <a:pt x="225" y="172"/>
                    </a:lnTo>
                    <a:lnTo>
                      <a:pt x="221" y="185"/>
                    </a:lnTo>
                    <a:lnTo>
                      <a:pt x="216" y="198"/>
                    </a:lnTo>
                    <a:lnTo>
                      <a:pt x="210" y="210"/>
                    </a:lnTo>
                    <a:lnTo>
                      <a:pt x="206" y="223"/>
                    </a:lnTo>
                    <a:lnTo>
                      <a:pt x="201" y="237"/>
                    </a:lnTo>
                    <a:lnTo>
                      <a:pt x="197" y="252"/>
                    </a:lnTo>
                    <a:lnTo>
                      <a:pt x="188" y="280"/>
                    </a:lnTo>
                    <a:lnTo>
                      <a:pt x="182" y="306"/>
                    </a:lnTo>
                    <a:lnTo>
                      <a:pt x="176" y="331"/>
                    </a:lnTo>
                    <a:lnTo>
                      <a:pt x="170" y="358"/>
                    </a:lnTo>
                    <a:lnTo>
                      <a:pt x="164" y="385"/>
                    </a:lnTo>
                    <a:lnTo>
                      <a:pt x="158" y="382"/>
                    </a:lnTo>
                    <a:lnTo>
                      <a:pt x="150" y="377"/>
                    </a:lnTo>
                    <a:lnTo>
                      <a:pt x="144" y="376"/>
                    </a:lnTo>
                    <a:lnTo>
                      <a:pt x="137" y="374"/>
                    </a:lnTo>
                    <a:lnTo>
                      <a:pt x="131" y="374"/>
                    </a:lnTo>
                    <a:lnTo>
                      <a:pt x="125" y="374"/>
                    </a:lnTo>
                    <a:lnTo>
                      <a:pt x="117" y="376"/>
                    </a:lnTo>
                    <a:lnTo>
                      <a:pt x="111" y="377"/>
                    </a:lnTo>
                    <a:lnTo>
                      <a:pt x="105" y="381"/>
                    </a:lnTo>
                    <a:lnTo>
                      <a:pt x="99" y="385"/>
                    </a:lnTo>
                    <a:lnTo>
                      <a:pt x="93" y="390"/>
                    </a:lnTo>
                    <a:lnTo>
                      <a:pt x="87" y="395"/>
                    </a:lnTo>
                    <a:lnTo>
                      <a:pt x="81" y="401"/>
                    </a:lnTo>
                    <a:lnTo>
                      <a:pt x="75" y="409"/>
                    </a:lnTo>
                    <a:lnTo>
                      <a:pt x="69" y="417"/>
                    </a:lnTo>
                    <a:lnTo>
                      <a:pt x="65" y="425"/>
                    </a:lnTo>
                    <a:lnTo>
                      <a:pt x="59" y="435"/>
                    </a:lnTo>
                    <a:lnTo>
                      <a:pt x="54" y="446"/>
                    </a:lnTo>
                    <a:lnTo>
                      <a:pt x="48" y="457"/>
                    </a:lnTo>
                    <a:lnTo>
                      <a:pt x="44" y="468"/>
                    </a:lnTo>
                    <a:lnTo>
                      <a:pt x="39" y="481"/>
                    </a:lnTo>
                    <a:lnTo>
                      <a:pt x="35" y="494"/>
                    </a:lnTo>
                    <a:lnTo>
                      <a:pt x="30" y="506"/>
                    </a:lnTo>
                    <a:lnTo>
                      <a:pt x="27" y="521"/>
                    </a:lnTo>
                    <a:lnTo>
                      <a:pt x="23" y="535"/>
                    </a:lnTo>
                    <a:lnTo>
                      <a:pt x="20" y="551"/>
                    </a:lnTo>
                    <a:lnTo>
                      <a:pt x="15" y="567"/>
                    </a:lnTo>
                    <a:lnTo>
                      <a:pt x="12" y="583"/>
                    </a:lnTo>
                    <a:lnTo>
                      <a:pt x="11" y="600"/>
                    </a:lnTo>
                    <a:lnTo>
                      <a:pt x="8" y="618"/>
                    </a:lnTo>
                    <a:lnTo>
                      <a:pt x="6" y="635"/>
                    </a:lnTo>
                    <a:lnTo>
                      <a:pt x="3" y="655"/>
                    </a:lnTo>
                    <a:lnTo>
                      <a:pt x="2" y="677"/>
                    </a:lnTo>
                    <a:lnTo>
                      <a:pt x="0" y="701"/>
                    </a:lnTo>
                    <a:lnTo>
                      <a:pt x="0" y="725"/>
                    </a:lnTo>
                    <a:lnTo>
                      <a:pt x="0" y="747"/>
                    </a:lnTo>
                    <a:lnTo>
                      <a:pt x="0" y="785"/>
                    </a:lnTo>
                    <a:lnTo>
                      <a:pt x="2" y="823"/>
                    </a:lnTo>
                    <a:lnTo>
                      <a:pt x="6" y="858"/>
                    </a:lnTo>
                    <a:lnTo>
                      <a:pt x="8" y="876"/>
                    </a:lnTo>
                    <a:lnTo>
                      <a:pt x="9" y="893"/>
                    </a:lnTo>
                    <a:lnTo>
                      <a:pt x="12" y="909"/>
                    </a:lnTo>
                    <a:lnTo>
                      <a:pt x="15" y="925"/>
                    </a:lnTo>
                    <a:lnTo>
                      <a:pt x="18" y="941"/>
                    </a:lnTo>
                    <a:lnTo>
                      <a:pt x="23" y="957"/>
                    </a:lnTo>
                    <a:lnTo>
                      <a:pt x="26" y="971"/>
                    </a:lnTo>
                    <a:lnTo>
                      <a:pt x="30" y="986"/>
                    </a:lnTo>
                    <a:lnTo>
                      <a:pt x="33" y="998"/>
                    </a:lnTo>
                    <a:lnTo>
                      <a:pt x="38" y="1011"/>
                    </a:lnTo>
                    <a:lnTo>
                      <a:pt x="42" y="1024"/>
                    </a:lnTo>
                    <a:lnTo>
                      <a:pt x="47" y="1037"/>
                    </a:lnTo>
                    <a:lnTo>
                      <a:pt x="53" y="1048"/>
                    </a:lnTo>
                    <a:lnTo>
                      <a:pt x="57" y="1057"/>
                    </a:lnTo>
                    <a:lnTo>
                      <a:pt x="63" y="1067"/>
                    </a:lnTo>
                    <a:lnTo>
                      <a:pt x="68" y="1076"/>
                    </a:lnTo>
                    <a:lnTo>
                      <a:pt x="74" y="1084"/>
                    </a:lnTo>
                    <a:lnTo>
                      <a:pt x="80" y="1092"/>
                    </a:lnTo>
                    <a:lnTo>
                      <a:pt x="86" y="1099"/>
                    </a:lnTo>
                    <a:lnTo>
                      <a:pt x="92" y="1105"/>
                    </a:lnTo>
                    <a:lnTo>
                      <a:pt x="98" y="1110"/>
                    </a:lnTo>
                    <a:lnTo>
                      <a:pt x="104" y="1113"/>
                    </a:lnTo>
                    <a:lnTo>
                      <a:pt x="111" y="1116"/>
                    </a:lnTo>
                    <a:lnTo>
                      <a:pt x="117" y="1119"/>
                    </a:lnTo>
                    <a:lnTo>
                      <a:pt x="125" y="1121"/>
                    </a:lnTo>
                    <a:lnTo>
                      <a:pt x="131" y="1121"/>
                    </a:lnTo>
                    <a:lnTo>
                      <a:pt x="140" y="1121"/>
                    </a:lnTo>
                    <a:lnTo>
                      <a:pt x="147" y="1118"/>
                    </a:lnTo>
                    <a:lnTo>
                      <a:pt x="155" y="1115"/>
                    </a:lnTo>
                    <a:lnTo>
                      <a:pt x="164" y="1110"/>
                    </a:lnTo>
                  </a:path>
                </a:pathLst>
              </a:custGeom>
              <a:gradFill rotWithShape="0">
                <a:gsLst>
                  <a:gs pos="0">
                    <a:srgbClr val="C0C0C0"/>
                  </a:gs>
                  <a:gs pos="100000">
                    <a:srgbClr val="FFFFFF"/>
                  </a:gs>
                </a:gsLst>
                <a:lin ang="5400000" scaled="1"/>
              </a:gradFill>
              <a:ln w="3175">
                <a:solidFill>
                  <a:srgbClr val="000000"/>
                </a:solidFill>
                <a:prstDash val="solid"/>
                <a:round/>
                <a:headEnd/>
                <a:tailEnd/>
              </a:ln>
            </p:spPr>
            <p:txBody>
              <a:bodyPr/>
              <a:lstStyle/>
              <a:p>
                <a:endParaRPr lang="zh-CN" altLang="en-US"/>
              </a:p>
            </p:txBody>
          </p:sp>
          <p:grpSp>
            <p:nvGrpSpPr>
              <p:cNvPr id="65568" name="Group 12"/>
              <p:cNvGrpSpPr>
                <a:grpSpLocks/>
              </p:cNvGrpSpPr>
              <p:nvPr/>
            </p:nvGrpSpPr>
            <p:grpSpPr bwMode="auto">
              <a:xfrm>
                <a:off x="4593" y="3205"/>
                <a:ext cx="1375" cy="1716"/>
                <a:chOff x="4593" y="3205"/>
                <a:chExt cx="1375" cy="1716"/>
              </a:xfrm>
            </p:grpSpPr>
            <p:sp>
              <p:nvSpPr>
                <p:cNvPr id="65569" name="Text Box 13"/>
                <p:cNvSpPr txBox="1">
                  <a:spLocks noChangeArrowheads="1"/>
                </p:cNvSpPr>
                <p:nvPr/>
              </p:nvSpPr>
              <p:spPr bwMode="auto">
                <a:xfrm>
                  <a:off x="4593" y="3205"/>
                  <a:ext cx="1375" cy="1716"/>
                </a:xfrm>
                <a:prstGeom prst="rect">
                  <a:avLst/>
                </a:prstGeom>
                <a:solidFill>
                  <a:srgbClr val="969696"/>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lnSpc>
                      <a:spcPct val="150000"/>
                    </a:lnSpc>
                  </a:pPr>
                  <a:endParaRPr kumimoji="1" lang="zh-CN" altLang="zh-CN" sz="3600" b="1">
                    <a:solidFill>
                      <a:srgbClr val="003B76"/>
                    </a:solidFill>
                    <a:latin typeface="Tahoma" panose="020B0604030504040204" pitchFamily="34" charset="0"/>
                  </a:endParaRPr>
                </a:p>
              </p:txBody>
            </p:sp>
            <p:sp>
              <p:nvSpPr>
                <p:cNvPr id="65570" name="Text Box 14"/>
                <p:cNvSpPr txBox="1">
                  <a:spLocks noChangeArrowheads="1"/>
                </p:cNvSpPr>
                <p:nvPr/>
              </p:nvSpPr>
              <p:spPr bwMode="auto">
                <a:xfrm>
                  <a:off x="4687" y="3454"/>
                  <a:ext cx="1185" cy="468"/>
                </a:xfrm>
                <a:prstGeom prst="rect">
                  <a:avLst/>
                </a:prstGeom>
                <a:gradFill rotWithShape="0">
                  <a:gsLst>
                    <a:gs pos="0">
                      <a:srgbClr val="969696"/>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业务逻辑</a:t>
                  </a:r>
                </a:p>
                <a:p>
                  <a:pPr algn="ctr" eaLnBrk="1" hangingPunct="1">
                    <a:lnSpc>
                      <a:spcPct val="150000"/>
                    </a:lnSpc>
                  </a:pPr>
                  <a:r>
                    <a:rPr kumimoji="1" lang="zh-CN" altLang="en-US" sz="1600" b="1">
                      <a:solidFill>
                        <a:srgbClr val="003B76"/>
                      </a:solidFill>
                      <a:latin typeface="Times New Roman" panose="02020603050405020304" pitchFamily="18" charset="0"/>
                    </a:rPr>
                    <a:t>及</a:t>
                  </a:r>
                  <a:r>
                    <a:rPr kumimoji="1" lang="en-US" altLang="zh-CN" sz="1600" b="1">
                      <a:solidFill>
                        <a:srgbClr val="003B76"/>
                      </a:solidFill>
                      <a:latin typeface="Times New Roman" panose="02020603050405020304" pitchFamily="18" charset="0"/>
                    </a:rPr>
                    <a:t>Web</a:t>
                  </a:r>
                  <a:r>
                    <a:rPr kumimoji="1" lang="zh-CN" altLang="en-US" sz="1600" b="1">
                      <a:solidFill>
                        <a:srgbClr val="003B76"/>
                      </a:solidFill>
                      <a:latin typeface="Times New Roman" panose="02020603050405020304" pitchFamily="18" charset="0"/>
                    </a:rPr>
                    <a:t>服务</a:t>
                  </a:r>
                  <a:endParaRPr kumimoji="1" lang="zh-CN" altLang="en-US" sz="3600" b="1">
                    <a:solidFill>
                      <a:srgbClr val="003B76"/>
                    </a:solidFill>
                    <a:latin typeface="Tahoma" panose="020B0604030504040204" pitchFamily="34" charset="0"/>
                  </a:endParaRPr>
                </a:p>
              </p:txBody>
            </p:sp>
            <p:sp>
              <p:nvSpPr>
                <p:cNvPr id="65571" name="Text Box 15"/>
                <p:cNvSpPr txBox="1">
                  <a:spLocks noChangeArrowheads="1"/>
                </p:cNvSpPr>
                <p:nvPr/>
              </p:nvSpPr>
              <p:spPr bwMode="auto">
                <a:xfrm>
                  <a:off x="4687" y="4226"/>
                  <a:ext cx="1185" cy="471"/>
                </a:xfrm>
                <a:prstGeom prst="rect">
                  <a:avLst/>
                </a:prstGeom>
                <a:gradFill rotWithShape="0">
                  <a:gsLst>
                    <a:gs pos="0">
                      <a:srgbClr val="969696"/>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操作系统服务</a:t>
                  </a:r>
                  <a:endParaRPr kumimoji="1" lang="zh-CN" altLang="en-US" sz="3600" b="1">
                    <a:solidFill>
                      <a:srgbClr val="003B76"/>
                    </a:solidFill>
                    <a:latin typeface="Tahoma" panose="020B0604030504040204" pitchFamily="34" charset="0"/>
                  </a:endParaRPr>
                </a:p>
              </p:txBody>
            </p:sp>
          </p:grpSp>
        </p:grpSp>
        <p:grpSp>
          <p:nvGrpSpPr>
            <p:cNvPr id="65547" name="Group 16"/>
            <p:cNvGrpSpPr>
              <a:grpSpLocks/>
            </p:cNvGrpSpPr>
            <p:nvPr/>
          </p:nvGrpSpPr>
          <p:grpSpPr bwMode="auto">
            <a:xfrm>
              <a:off x="2500" y="859"/>
              <a:ext cx="694" cy="634"/>
              <a:chOff x="5040" y="5711"/>
              <a:chExt cx="1733" cy="1585"/>
            </a:xfrm>
          </p:grpSpPr>
          <p:sp>
            <p:nvSpPr>
              <p:cNvPr id="65559" name="Text Box 17"/>
              <p:cNvSpPr txBox="1">
                <a:spLocks noChangeArrowheads="1"/>
              </p:cNvSpPr>
              <p:nvPr/>
            </p:nvSpPr>
            <p:spPr bwMode="auto">
              <a:xfrm>
                <a:off x="5645" y="5711"/>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公用</a:t>
                </a:r>
                <a:r>
                  <a:rPr kumimoji="1" lang="en-US" altLang="zh-CN" sz="1600" b="1">
                    <a:solidFill>
                      <a:srgbClr val="003B76"/>
                    </a:solidFill>
                    <a:latin typeface="Times New Roman" panose="02020603050405020304" pitchFamily="18" charset="0"/>
                  </a:rPr>
                  <a:t>Web</a:t>
                </a:r>
                <a:r>
                  <a:rPr kumimoji="1" lang="zh-CN" altLang="en-US" sz="1600" b="1">
                    <a:solidFill>
                      <a:srgbClr val="003B76"/>
                    </a:solidFill>
                    <a:latin typeface="Times New Roman" panose="02020603050405020304" pitchFamily="18" charset="0"/>
                  </a:rPr>
                  <a:t>服务</a:t>
                </a:r>
                <a:endParaRPr kumimoji="1" lang="zh-CN" altLang="en-US" sz="3600" b="1">
                  <a:solidFill>
                    <a:srgbClr val="003B76"/>
                  </a:solidFill>
                  <a:latin typeface="Tahoma" panose="020B0604030504040204" pitchFamily="34" charset="0"/>
                </a:endParaRPr>
              </a:p>
            </p:txBody>
          </p:sp>
          <p:sp>
            <p:nvSpPr>
              <p:cNvPr id="65560" name="Text Box 18"/>
              <p:cNvSpPr txBox="1">
                <a:spLocks noChangeArrowheads="1"/>
              </p:cNvSpPr>
              <p:nvPr/>
            </p:nvSpPr>
            <p:spPr bwMode="auto">
              <a:xfrm>
                <a:off x="5645" y="6139"/>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模块构建服务</a:t>
                </a:r>
                <a:endParaRPr kumimoji="1" lang="zh-CN" altLang="en-US" sz="3600" b="1">
                  <a:solidFill>
                    <a:srgbClr val="003B76"/>
                  </a:solidFill>
                  <a:latin typeface="Tahoma" panose="020B0604030504040204" pitchFamily="34" charset="0"/>
                </a:endParaRPr>
              </a:p>
            </p:txBody>
          </p:sp>
          <p:sp>
            <p:nvSpPr>
              <p:cNvPr id="65561" name="Text Box 19"/>
              <p:cNvSpPr txBox="1">
                <a:spLocks noChangeArrowheads="1"/>
              </p:cNvSpPr>
              <p:nvPr/>
            </p:nvSpPr>
            <p:spPr bwMode="auto">
              <a:xfrm>
                <a:off x="5645" y="6578"/>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en-US" altLang="zh-CN" sz="1600" b="1">
                    <a:solidFill>
                      <a:srgbClr val="003B76"/>
                    </a:solidFill>
                    <a:latin typeface="Times New Roman" panose="02020603050405020304" pitchFamily="18" charset="0"/>
                  </a:rPr>
                  <a:t>Internet</a:t>
                </a:r>
                <a:r>
                  <a:rPr kumimoji="1" lang="zh-CN" altLang="en-US" sz="1600" b="1">
                    <a:solidFill>
                      <a:srgbClr val="003B76"/>
                    </a:solidFill>
                    <a:latin typeface="Times New Roman" panose="02020603050405020304" pitchFamily="18" charset="0"/>
                  </a:rPr>
                  <a:t>服务</a:t>
                </a:r>
                <a:endParaRPr kumimoji="1" lang="zh-CN" altLang="en-US" sz="3600" b="1">
                  <a:solidFill>
                    <a:srgbClr val="003B76"/>
                  </a:solidFill>
                  <a:latin typeface="Tahoma" panose="020B0604030504040204" pitchFamily="34" charset="0"/>
                </a:endParaRPr>
              </a:p>
            </p:txBody>
          </p:sp>
          <p:sp>
            <p:nvSpPr>
              <p:cNvPr id="65562" name="Text Box 20"/>
              <p:cNvSpPr txBox="1">
                <a:spLocks noChangeArrowheads="1"/>
              </p:cNvSpPr>
              <p:nvPr/>
            </p:nvSpPr>
            <p:spPr bwMode="auto">
              <a:xfrm>
                <a:off x="5645" y="7013"/>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服务器、主机</a:t>
                </a:r>
                <a:endParaRPr kumimoji="1" lang="zh-CN" altLang="en-US" sz="3600" b="1">
                  <a:solidFill>
                    <a:srgbClr val="003B76"/>
                  </a:solidFill>
                  <a:latin typeface="Tahoma" panose="020B0604030504040204" pitchFamily="34" charset="0"/>
                </a:endParaRPr>
              </a:p>
            </p:txBody>
          </p:sp>
          <p:sp>
            <p:nvSpPr>
              <p:cNvPr id="65563" name="AutoShape 21"/>
              <p:cNvSpPr>
                <a:spLocks noChangeArrowheads="1"/>
              </p:cNvSpPr>
              <p:nvPr/>
            </p:nvSpPr>
            <p:spPr bwMode="auto">
              <a:xfrm rot="4157661">
                <a:off x="5261" y="5635"/>
                <a:ext cx="176" cy="618"/>
              </a:xfrm>
              <a:prstGeom prst="upArrow">
                <a:avLst>
                  <a:gd name="adj1" fmla="val 50000"/>
                  <a:gd name="adj2" fmla="val 87784"/>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64" name="AutoShape 22"/>
              <p:cNvSpPr>
                <a:spLocks noChangeArrowheads="1"/>
              </p:cNvSpPr>
              <p:nvPr/>
            </p:nvSpPr>
            <p:spPr bwMode="auto">
              <a:xfrm rot="5400000">
                <a:off x="5262" y="5974"/>
                <a:ext cx="156" cy="590"/>
              </a:xfrm>
              <a:prstGeom prst="upArrow">
                <a:avLst>
                  <a:gd name="adj1" fmla="val 50000"/>
                  <a:gd name="adj2" fmla="val 94551"/>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65" name="AutoShape 23"/>
              <p:cNvSpPr>
                <a:spLocks noChangeArrowheads="1"/>
              </p:cNvSpPr>
              <p:nvPr/>
            </p:nvSpPr>
            <p:spPr bwMode="auto">
              <a:xfrm rot="5400000">
                <a:off x="5267" y="6409"/>
                <a:ext cx="156" cy="590"/>
              </a:xfrm>
              <a:prstGeom prst="upArrow">
                <a:avLst>
                  <a:gd name="adj1" fmla="val 50000"/>
                  <a:gd name="adj2" fmla="val 94551"/>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66" name="AutoShape 24"/>
              <p:cNvSpPr>
                <a:spLocks noChangeArrowheads="1"/>
              </p:cNvSpPr>
              <p:nvPr/>
            </p:nvSpPr>
            <p:spPr bwMode="auto">
              <a:xfrm rot="17442339" flipV="1">
                <a:off x="5261" y="6727"/>
                <a:ext cx="176" cy="618"/>
              </a:xfrm>
              <a:prstGeom prst="upArrow">
                <a:avLst>
                  <a:gd name="adj1" fmla="val 50000"/>
                  <a:gd name="adj2" fmla="val 87784"/>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pSp>
        <p:grpSp>
          <p:nvGrpSpPr>
            <p:cNvPr id="65548" name="Group 25"/>
            <p:cNvGrpSpPr>
              <a:grpSpLocks/>
            </p:cNvGrpSpPr>
            <p:nvPr/>
          </p:nvGrpSpPr>
          <p:grpSpPr bwMode="auto">
            <a:xfrm>
              <a:off x="1254" y="858"/>
              <a:ext cx="695" cy="634"/>
              <a:chOff x="1900" y="5396"/>
              <a:chExt cx="1738" cy="1585"/>
            </a:xfrm>
          </p:grpSpPr>
          <p:sp>
            <p:nvSpPr>
              <p:cNvPr id="65549" name="Text Box 26"/>
              <p:cNvSpPr txBox="1">
                <a:spLocks noChangeArrowheads="1"/>
              </p:cNvSpPr>
              <p:nvPr/>
            </p:nvSpPr>
            <p:spPr bwMode="auto">
              <a:xfrm>
                <a:off x="1900" y="5396"/>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其他服务</a:t>
                </a:r>
                <a:endParaRPr kumimoji="1" lang="zh-CN" altLang="en-US" sz="3600" b="1">
                  <a:solidFill>
                    <a:srgbClr val="003B76"/>
                  </a:solidFill>
                  <a:latin typeface="Tahoma" panose="020B0604030504040204" pitchFamily="34" charset="0"/>
                </a:endParaRPr>
              </a:p>
            </p:txBody>
          </p:sp>
          <p:sp>
            <p:nvSpPr>
              <p:cNvPr id="65550" name="Text Box 27"/>
              <p:cNvSpPr txBox="1">
                <a:spLocks noChangeArrowheads="1"/>
              </p:cNvSpPr>
              <p:nvPr/>
            </p:nvSpPr>
            <p:spPr bwMode="auto">
              <a:xfrm>
                <a:off x="1900" y="5824"/>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智能客户机</a:t>
                </a:r>
                <a:endParaRPr kumimoji="1" lang="zh-CN" altLang="en-US" sz="3600" b="1">
                  <a:solidFill>
                    <a:srgbClr val="003B76"/>
                  </a:solidFill>
                  <a:latin typeface="Tahoma" panose="020B0604030504040204" pitchFamily="34" charset="0"/>
                </a:endParaRPr>
              </a:p>
            </p:txBody>
          </p:sp>
          <p:sp>
            <p:nvSpPr>
              <p:cNvPr id="65551" name="Text Box 28"/>
              <p:cNvSpPr txBox="1">
                <a:spLocks noChangeArrowheads="1"/>
              </p:cNvSpPr>
              <p:nvPr/>
            </p:nvSpPr>
            <p:spPr bwMode="auto">
              <a:xfrm>
                <a:off x="1900" y="6261"/>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智能浏览器</a:t>
                </a:r>
                <a:endParaRPr kumimoji="1" lang="zh-CN" altLang="en-US" sz="3600" b="1">
                  <a:solidFill>
                    <a:srgbClr val="003B76"/>
                  </a:solidFill>
                  <a:latin typeface="Tahoma" panose="020B0604030504040204" pitchFamily="34" charset="0"/>
                </a:endParaRPr>
              </a:p>
            </p:txBody>
          </p:sp>
          <p:sp>
            <p:nvSpPr>
              <p:cNvPr id="65552" name="Text Box 29"/>
              <p:cNvSpPr txBox="1">
                <a:spLocks noChangeArrowheads="1"/>
              </p:cNvSpPr>
              <p:nvPr/>
            </p:nvSpPr>
            <p:spPr bwMode="auto">
              <a:xfrm>
                <a:off x="1900" y="6698"/>
                <a:ext cx="1128" cy="283"/>
              </a:xfrm>
              <a:prstGeom prst="rect">
                <a:avLst/>
              </a:prstGeom>
              <a:solidFill>
                <a:srgbClr val="FFFFFF"/>
              </a:solidFill>
              <a:ln w="9525">
                <a:solidFill>
                  <a:srgbClr val="000000"/>
                </a:solidFill>
                <a:miter lim="800000"/>
                <a:headEnd/>
                <a:tailEnd/>
              </a:ln>
            </p:spPr>
            <p:txBody>
              <a:bodyPr lIns="0" tIns="0" rIns="0" bIns="0"/>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algn="ctr" eaLnBrk="1" hangingPunct="1">
                  <a:lnSpc>
                    <a:spcPct val="150000"/>
                  </a:lnSpc>
                </a:pPr>
                <a:r>
                  <a:rPr kumimoji="1" lang="zh-CN" altLang="en-US" sz="1600" b="1">
                    <a:solidFill>
                      <a:srgbClr val="003B76"/>
                    </a:solidFill>
                    <a:latin typeface="Times New Roman" panose="02020603050405020304" pitchFamily="18" charset="0"/>
                  </a:rPr>
                  <a:t>智能设备</a:t>
                </a:r>
                <a:endParaRPr kumimoji="1" lang="zh-CN" altLang="en-US" sz="3600" b="1">
                  <a:solidFill>
                    <a:srgbClr val="003B76"/>
                  </a:solidFill>
                  <a:latin typeface="Tahoma" panose="020B0604030504040204" pitchFamily="34" charset="0"/>
                </a:endParaRPr>
              </a:p>
            </p:txBody>
          </p:sp>
          <p:sp>
            <p:nvSpPr>
              <p:cNvPr id="65553" name="AutoShape 30"/>
              <p:cNvSpPr>
                <a:spLocks noChangeArrowheads="1"/>
              </p:cNvSpPr>
              <p:nvPr/>
            </p:nvSpPr>
            <p:spPr bwMode="auto">
              <a:xfrm rot="17442339" flipH="1">
                <a:off x="3241" y="5320"/>
                <a:ext cx="176" cy="618"/>
              </a:xfrm>
              <a:prstGeom prst="upArrow">
                <a:avLst>
                  <a:gd name="adj1" fmla="val 50000"/>
                  <a:gd name="adj2" fmla="val 87784"/>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54" name="AutoShape 31"/>
              <p:cNvSpPr>
                <a:spLocks noChangeArrowheads="1"/>
              </p:cNvSpPr>
              <p:nvPr/>
            </p:nvSpPr>
            <p:spPr bwMode="auto">
              <a:xfrm rot="16200000" flipH="1">
                <a:off x="3242" y="5659"/>
                <a:ext cx="156" cy="590"/>
              </a:xfrm>
              <a:prstGeom prst="upArrow">
                <a:avLst>
                  <a:gd name="adj1" fmla="val 50000"/>
                  <a:gd name="adj2" fmla="val 94551"/>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55" name="AutoShape 32"/>
              <p:cNvSpPr>
                <a:spLocks noChangeArrowheads="1"/>
              </p:cNvSpPr>
              <p:nvPr/>
            </p:nvSpPr>
            <p:spPr bwMode="auto">
              <a:xfrm rot="16200000" flipH="1">
                <a:off x="3247" y="6094"/>
                <a:ext cx="156" cy="590"/>
              </a:xfrm>
              <a:prstGeom prst="upArrow">
                <a:avLst>
                  <a:gd name="adj1" fmla="val 50000"/>
                  <a:gd name="adj2" fmla="val 94551"/>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56" name="AutoShape 33"/>
              <p:cNvSpPr>
                <a:spLocks noChangeArrowheads="1"/>
              </p:cNvSpPr>
              <p:nvPr/>
            </p:nvSpPr>
            <p:spPr bwMode="auto">
              <a:xfrm rot="4157661" flipH="1" flipV="1">
                <a:off x="3241" y="6412"/>
                <a:ext cx="176" cy="618"/>
              </a:xfrm>
              <a:prstGeom prst="upArrow">
                <a:avLst>
                  <a:gd name="adj1" fmla="val 50000"/>
                  <a:gd name="adj2" fmla="val 87784"/>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57" name="AutoShape 34"/>
              <p:cNvSpPr>
                <a:spLocks noChangeArrowheads="1"/>
              </p:cNvSpPr>
              <p:nvPr/>
            </p:nvSpPr>
            <p:spPr bwMode="auto">
              <a:xfrm rot="10800000" flipH="1">
                <a:off x="2388" y="6566"/>
                <a:ext cx="156" cy="113"/>
              </a:xfrm>
              <a:prstGeom prst="upArrow">
                <a:avLst>
                  <a:gd name="adj1" fmla="val 50000"/>
                  <a:gd name="adj2" fmla="val 25000"/>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sp>
            <p:nvSpPr>
              <p:cNvPr id="65558" name="AutoShape 35"/>
              <p:cNvSpPr>
                <a:spLocks noChangeArrowheads="1"/>
              </p:cNvSpPr>
              <p:nvPr/>
            </p:nvSpPr>
            <p:spPr bwMode="auto">
              <a:xfrm rot="10800000" flipH="1" flipV="1">
                <a:off x="2388" y="6126"/>
                <a:ext cx="156" cy="113"/>
              </a:xfrm>
              <a:prstGeom prst="upArrow">
                <a:avLst>
                  <a:gd name="adj1" fmla="val 50000"/>
                  <a:gd name="adj2" fmla="val 25000"/>
                </a:avLst>
              </a:prstGeom>
              <a:solidFill>
                <a:srgbClr val="FFFFFF"/>
              </a:solidFill>
              <a:ln w="9525">
                <a:solidFill>
                  <a:srgbClr val="000000"/>
                </a:solidFill>
                <a:miter lim="800000"/>
                <a:headEnd/>
                <a:tailEnd/>
              </a:ln>
            </p:spPr>
            <p:txBody>
              <a:bodyPr vert="eaVert"/>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smtClean="0"/>
              <a:t>3.1.4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err="1" smtClean="0"/>
              <a:t>.Net</a:t>
            </a:r>
            <a:r>
              <a:rPr lang="zh-CN" altLang="en-US" sz="3200" dirty="0" smtClean="0"/>
              <a:t>的</a:t>
            </a:r>
            <a:r>
              <a:rPr lang="en-US" altLang="zh-CN" sz="3200" dirty="0" err="1" smtClean="0"/>
              <a:t>WebGIS</a:t>
            </a:r>
            <a:r>
              <a:rPr lang="zh-CN" altLang="en-US" sz="3200" dirty="0" smtClean="0"/>
              <a:t>结构</a:t>
            </a:r>
          </a:p>
        </p:txBody>
      </p:sp>
      <p:sp>
        <p:nvSpPr>
          <p:cNvPr id="66563" name="Rectangle 3"/>
          <p:cNvSpPr>
            <a:spLocks noGrp="1" noChangeArrowheads="1"/>
          </p:cNvSpPr>
          <p:nvPr>
            <p:ph type="body" idx="1"/>
          </p:nvPr>
        </p:nvSpPr>
        <p:spPr>
          <a:xfrm>
            <a:off x="684213" y="1412875"/>
            <a:ext cx="8064500" cy="5256213"/>
          </a:xfrm>
        </p:spPr>
        <p:txBody>
          <a:bodyPr/>
          <a:lstStyle/>
          <a:p>
            <a:pPr eaLnBrk="1" hangingPunct="1"/>
            <a:r>
              <a:rPr lang="en-US" altLang="zh-CN" sz="2800" smtClean="0">
                <a:latin typeface="Arial Narrow" panose="020B0606020202030204" pitchFamily="34" charset="0"/>
              </a:rPr>
              <a:t>.Net</a:t>
            </a:r>
            <a:r>
              <a:rPr lang="zh-CN" altLang="en-US" sz="2800" smtClean="0">
                <a:latin typeface="Arial Narrow" panose="020B0606020202030204" pitchFamily="34" charset="0"/>
              </a:rPr>
              <a:t>技术体系 </a:t>
            </a:r>
          </a:p>
          <a:p>
            <a:pPr lvl="1" eaLnBrk="1" hangingPunct="1"/>
            <a:r>
              <a:rPr lang="en-US" altLang="zh-CN" sz="2400" smtClean="0">
                <a:latin typeface="Arial Narrow" panose="020B0606020202030204" pitchFamily="34" charset="0"/>
              </a:rPr>
              <a:t>.Net</a:t>
            </a:r>
            <a:r>
              <a:rPr lang="zh-CN" altLang="en-US" sz="2400" smtClean="0">
                <a:latin typeface="Arial Narrow" panose="020B0606020202030204" pitchFamily="34" charset="0"/>
              </a:rPr>
              <a:t>平台主要由</a:t>
            </a:r>
            <a:r>
              <a:rPr lang="en-US" altLang="zh-CN" sz="2400" smtClean="0">
                <a:latin typeface="Arial Narrow" panose="020B0606020202030204" pitchFamily="34" charset="0"/>
              </a:rPr>
              <a:t>Windows.Net</a:t>
            </a:r>
            <a:r>
              <a:rPr lang="zh-CN" altLang="en-US" sz="2400" smtClean="0">
                <a:latin typeface="Arial Narrow" panose="020B0606020202030204" pitchFamily="34" charset="0"/>
              </a:rPr>
              <a:t>、</a:t>
            </a:r>
            <a:r>
              <a:rPr lang="en-US" altLang="zh-CN" sz="2400" smtClean="0">
                <a:latin typeface="Arial Narrow" panose="020B0606020202030204" pitchFamily="34" charset="0"/>
              </a:rPr>
              <a:t>.Net</a:t>
            </a:r>
            <a:r>
              <a:rPr lang="zh-CN" altLang="en-US" sz="2400" smtClean="0">
                <a:latin typeface="Arial Narrow" panose="020B0606020202030204" pitchFamily="34" charset="0"/>
              </a:rPr>
              <a:t>框架、</a:t>
            </a:r>
            <a:r>
              <a:rPr lang="en-US" altLang="zh-CN" sz="2400" smtClean="0">
                <a:latin typeface="Arial Narrow" panose="020B0606020202030204" pitchFamily="34" charset="0"/>
              </a:rPr>
              <a:t>.Net</a:t>
            </a:r>
            <a:r>
              <a:rPr lang="zh-CN" altLang="en-US" sz="2400" smtClean="0">
                <a:latin typeface="Arial Narrow" panose="020B0606020202030204" pitchFamily="34" charset="0"/>
              </a:rPr>
              <a:t>企业服务器、模块构建服务、</a:t>
            </a:r>
            <a:r>
              <a:rPr lang="en-US" altLang="zh-CN" sz="2400" smtClean="0">
                <a:latin typeface="Arial Narrow" panose="020B0606020202030204" pitchFamily="34" charset="0"/>
              </a:rPr>
              <a:t>Orchestration</a:t>
            </a:r>
            <a:r>
              <a:rPr lang="zh-CN" altLang="en-US" sz="2400" smtClean="0">
                <a:latin typeface="Arial Narrow" panose="020B0606020202030204" pitchFamily="34" charset="0"/>
              </a:rPr>
              <a:t>和</a:t>
            </a:r>
            <a:r>
              <a:rPr lang="en-US" altLang="zh-CN" sz="2400" smtClean="0">
                <a:latin typeface="Arial Narrow" panose="020B0606020202030204" pitchFamily="34" charset="0"/>
              </a:rPr>
              <a:t>.Net</a:t>
            </a:r>
            <a:r>
              <a:rPr lang="zh-CN" altLang="en-US" sz="2400" smtClean="0">
                <a:latin typeface="Arial Narrow" panose="020B0606020202030204" pitchFamily="34" charset="0"/>
              </a:rPr>
              <a:t>开发平台等部分组成。</a:t>
            </a:r>
          </a:p>
        </p:txBody>
      </p:sp>
      <p:sp>
        <p:nvSpPr>
          <p:cNvPr id="66564" name="Rectangle 4"/>
          <p:cNvSpPr>
            <a:spLocks noChangeArrowheads="1"/>
          </p:cNvSpPr>
          <p:nvPr/>
        </p:nvSpPr>
        <p:spPr bwMode="auto">
          <a:xfrm>
            <a:off x="0" y="27289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aphicFrame>
        <p:nvGraphicFramePr>
          <p:cNvPr id="66565" name="Object 5"/>
          <p:cNvGraphicFramePr>
            <a:graphicFrameLocks noChangeAspect="1"/>
          </p:cNvGraphicFramePr>
          <p:nvPr/>
        </p:nvGraphicFramePr>
        <p:xfrm>
          <a:off x="1619250" y="2636838"/>
          <a:ext cx="6337300" cy="3570287"/>
        </p:xfrm>
        <a:graphic>
          <a:graphicData uri="http://schemas.openxmlformats.org/presentationml/2006/ole">
            <mc:AlternateContent xmlns:mc="http://schemas.openxmlformats.org/markup-compatibility/2006">
              <mc:Choice xmlns:v="urn:schemas-microsoft-com:vml" Requires="v">
                <p:oleObj spid="_x0000_s66567" name="Visio" r:id="rId3" imgW="2763223" imgH="1569450" progId="Visio.Drawing.6">
                  <p:embed/>
                </p:oleObj>
              </mc:Choice>
              <mc:Fallback>
                <p:oleObj name="Visio" r:id="rId3" imgW="2763223" imgH="1569450"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2636838"/>
                        <a:ext cx="6337300" cy="357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a:xfrm>
            <a:off x="822325" y="287338"/>
            <a:ext cx="7543800" cy="968375"/>
          </a:xfrm>
        </p:spPr>
        <p:txBody>
          <a:bodyPr>
            <a:normAutofit fontScale="90000"/>
          </a:bodyPr>
          <a:lstStyle/>
          <a:p>
            <a:pPr eaLnBrk="1" hangingPunct="1">
              <a:defRPr/>
            </a:pPr>
            <a:r>
              <a:rPr lang="en-US" altLang="zh-CN" sz="3600" dirty="0" smtClean="0"/>
              <a:t>2.3.4 </a:t>
            </a:r>
            <a:r>
              <a:rPr lang="zh-CN" altLang="en-US" sz="3600" dirty="0" smtClean="0"/>
              <a:t>分布式</a:t>
            </a:r>
            <a:r>
              <a:rPr lang="en-US" altLang="zh-CN" sz="3600" dirty="0" err="1" smtClean="0"/>
              <a:t>WebGIS</a:t>
            </a:r>
            <a:r>
              <a:rPr lang="zh-CN" altLang="en-US" sz="3600" dirty="0" smtClean="0"/>
              <a:t>技术框架</a:t>
            </a:r>
            <a:br>
              <a:rPr lang="zh-CN" altLang="en-US" sz="3600" dirty="0" smtClean="0"/>
            </a:br>
            <a:r>
              <a:rPr lang="zh-CN" altLang="en-US" sz="3600" dirty="0" smtClean="0"/>
              <a:t>		</a:t>
            </a:r>
            <a:r>
              <a:rPr lang="en-US" altLang="zh-CN" sz="2800" dirty="0" smtClean="0"/>
              <a:t>——</a:t>
            </a:r>
            <a:r>
              <a:rPr lang="zh-CN" altLang="en-US" sz="3200" dirty="0" smtClean="0"/>
              <a:t>基于</a:t>
            </a:r>
            <a:r>
              <a:rPr lang="en-US" altLang="zh-CN" sz="3200" dirty="0" err="1" smtClean="0"/>
              <a:t>.Net</a:t>
            </a:r>
            <a:r>
              <a:rPr lang="zh-CN" altLang="en-US" sz="3200" dirty="0" smtClean="0"/>
              <a:t>的</a:t>
            </a:r>
            <a:r>
              <a:rPr lang="en-US" altLang="zh-CN" sz="3200" dirty="0" err="1" smtClean="0"/>
              <a:t>WebGIS</a:t>
            </a:r>
            <a:r>
              <a:rPr lang="zh-CN" altLang="en-US" sz="3200" dirty="0" smtClean="0"/>
              <a:t>结构</a:t>
            </a:r>
          </a:p>
        </p:txBody>
      </p:sp>
      <p:sp>
        <p:nvSpPr>
          <p:cNvPr id="67587" name="Rectangle 3"/>
          <p:cNvSpPr>
            <a:spLocks noGrp="1" noChangeArrowheads="1"/>
          </p:cNvSpPr>
          <p:nvPr>
            <p:ph type="body" idx="1"/>
          </p:nvPr>
        </p:nvSpPr>
        <p:spPr>
          <a:xfrm>
            <a:off x="611188" y="1412875"/>
            <a:ext cx="8343900" cy="5256213"/>
          </a:xfrm>
        </p:spPr>
        <p:txBody>
          <a:bodyPr/>
          <a:lstStyle/>
          <a:p>
            <a:pPr eaLnBrk="1" hangingPunct="1"/>
            <a:r>
              <a:rPr lang="zh-CN" altLang="en-US" sz="2800" smtClean="0">
                <a:latin typeface="Arial Narrow" panose="020B0606020202030204" pitchFamily="34" charset="0"/>
              </a:rPr>
              <a:t>基于</a:t>
            </a:r>
            <a:r>
              <a:rPr lang="en-US" altLang="zh-CN" sz="2800" smtClean="0">
                <a:latin typeface="Arial Narrow" panose="020B0606020202030204" pitchFamily="34" charset="0"/>
              </a:rPr>
              <a:t>Web Service</a:t>
            </a:r>
            <a:r>
              <a:rPr lang="zh-CN" altLang="en-US" sz="2800" smtClean="0">
                <a:latin typeface="Arial Narrow" panose="020B0606020202030204" pitchFamily="34" charset="0"/>
              </a:rPr>
              <a:t>思想的分布式</a:t>
            </a:r>
            <a:r>
              <a:rPr lang="en-US" altLang="zh-CN" sz="2800" smtClean="0">
                <a:latin typeface="Arial Narrow" panose="020B0606020202030204" pitchFamily="34" charset="0"/>
              </a:rPr>
              <a:t>GIS</a:t>
            </a:r>
            <a:r>
              <a:rPr lang="zh-CN" altLang="en-US" sz="2800" smtClean="0">
                <a:latin typeface="Arial Narrow" panose="020B0606020202030204" pitchFamily="34" charset="0"/>
              </a:rPr>
              <a:t>结构 </a:t>
            </a:r>
          </a:p>
        </p:txBody>
      </p:sp>
      <p:sp>
        <p:nvSpPr>
          <p:cNvPr id="67588" name="Rectangle 4"/>
          <p:cNvSpPr>
            <a:spLocks noChangeArrowheads="1"/>
          </p:cNvSpPr>
          <p:nvPr/>
        </p:nvSpPr>
        <p:spPr bwMode="auto">
          <a:xfrm>
            <a:off x="0" y="23669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endParaRPr lang="zh-CN" altLang="en-US">
              <a:solidFill>
                <a:srgbClr val="FFFFFF"/>
              </a:solidFill>
            </a:endParaRPr>
          </a:p>
        </p:txBody>
      </p:sp>
      <p:graphicFrame>
        <p:nvGraphicFramePr>
          <p:cNvPr id="67589" name="Object 5"/>
          <p:cNvGraphicFramePr>
            <a:graphicFrameLocks noChangeAspect="1"/>
          </p:cNvGraphicFramePr>
          <p:nvPr/>
        </p:nvGraphicFramePr>
        <p:xfrm>
          <a:off x="1093788" y="1993900"/>
          <a:ext cx="7272337" cy="4094163"/>
        </p:xfrm>
        <a:graphic>
          <a:graphicData uri="http://schemas.openxmlformats.org/presentationml/2006/ole">
            <mc:AlternateContent xmlns:mc="http://schemas.openxmlformats.org/markup-compatibility/2006">
              <mc:Choice xmlns:v="urn:schemas-microsoft-com:vml" Requires="v">
                <p:oleObj spid="_x0000_s67591" name="Visio" r:id="rId3" imgW="4601558" imgH="2579199" progId="Visio.Drawing.6">
                  <p:embed/>
                </p:oleObj>
              </mc:Choice>
              <mc:Fallback>
                <p:oleObj name="Visio" r:id="rId3" imgW="4601558" imgH="2579199" progId="Visio.Drawing.6">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3788" y="1993900"/>
                        <a:ext cx="7272337"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内容占位符 2"/>
          <p:cNvSpPr>
            <a:spLocks noGrp="1"/>
          </p:cNvSpPr>
          <p:nvPr>
            <p:ph idx="1"/>
          </p:nvPr>
        </p:nvSpPr>
        <p:spPr>
          <a:xfrm>
            <a:off x="395288" y="1484313"/>
            <a:ext cx="8229600" cy="3886200"/>
          </a:xfrm>
        </p:spPr>
        <p:txBody>
          <a:bodyPr/>
          <a:lstStyle/>
          <a:p>
            <a:pPr eaLnBrk="1" hangingPunct="1"/>
            <a:endParaRPr lang="en-US" altLang="zh-CN" smtClean="0"/>
          </a:p>
          <a:p>
            <a:pPr eaLnBrk="1" hangingPunct="1"/>
            <a:r>
              <a:rPr lang="en-US" altLang="zh-CN" sz="2800" smtClean="0"/>
              <a:t>1</a:t>
            </a:r>
            <a:r>
              <a:rPr lang="zh-CN" altLang="en-US" sz="2800" smtClean="0"/>
              <a:t>、在</a:t>
            </a:r>
            <a:r>
              <a:rPr lang="en-US" altLang="zh-CN" sz="2800" smtClean="0"/>
              <a:t>Windows</a:t>
            </a:r>
            <a:r>
              <a:rPr lang="zh-CN" altLang="en-US" sz="2800" smtClean="0"/>
              <a:t>环境下，应用服务功能组件都是以</a:t>
            </a:r>
            <a:r>
              <a:rPr lang="en-US" altLang="zh-CN" sz="2800" smtClean="0"/>
              <a:t>DLL</a:t>
            </a:r>
            <a:r>
              <a:rPr lang="zh-CN" altLang="en-US" sz="2800" smtClean="0"/>
              <a:t>形式存在的，那么基于</a:t>
            </a:r>
            <a:r>
              <a:rPr lang="en-US" altLang="zh-CN" sz="2800" smtClean="0"/>
              <a:t>DCOM</a:t>
            </a:r>
            <a:r>
              <a:rPr lang="zh-CN" altLang="en-US" sz="2800" smtClean="0"/>
              <a:t>、</a:t>
            </a:r>
            <a:r>
              <a:rPr lang="en-US" altLang="zh-CN" sz="2800" smtClean="0"/>
              <a:t>.Net</a:t>
            </a:r>
            <a:r>
              <a:rPr lang="zh-CN" altLang="en-US" sz="2800" smtClean="0"/>
              <a:t>的分布式</a:t>
            </a:r>
            <a:r>
              <a:rPr lang="en-US" altLang="zh-CN" sz="2800" smtClean="0"/>
              <a:t>WebGIS</a:t>
            </a:r>
            <a:r>
              <a:rPr lang="zh-CN" altLang="en-US" sz="2800" smtClean="0"/>
              <a:t>与</a:t>
            </a:r>
            <a:r>
              <a:rPr lang="en-US" altLang="zh-CN" sz="2800" smtClean="0"/>
              <a:t>ISAPI</a:t>
            </a:r>
            <a:r>
              <a:rPr lang="zh-CN" altLang="en-US" sz="2800" smtClean="0"/>
              <a:t>的差异性？</a:t>
            </a:r>
            <a:endParaRPr lang="en-US" altLang="zh-CN" sz="2800" smtClean="0"/>
          </a:p>
          <a:p>
            <a:pPr eaLnBrk="1" hangingPunct="1"/>
            <a:endParaRPr lang="en-US" altLang="zh-CN" sz="2800" smtClean="0"/>
          </a:p>
          <a:p>
            <a:pPr eaLnBrk="1" hangingPunct="1"/>
            <a:r>
              <a:rPr lang="en-US" altLang="zh-CN" sz="2800" smtClean="0"/>
              <a:t>2</a:t>
            </a:r>
            <a:r>
              <a:rPr lang="zh-CN" altLang="en-US" sz="2800" smtClean="0"/>
              <a:t>、</a:t>
            </a:r>
            <a:r>
              <a:rPr lang="en-US" altLang="zh-CN" sz="2800" smtClean="0"/>
              <a:t>.NET</a:t>
            </a:r>
            <a:r>
              <a:rPr lang="zh-CN" altLang="en-US" sz="2800" smtClean="0"/>
              <a:t>中如何实现分布式的</a:t>
            </a:r>
            <a:r>
              <a:rPr lang="en-US" altLang="zh-CN" sz="2800" smtClean="0"/>
              <a:t>WebGIS</a:t>
            </a:r>
            <a:r>
              <a:rPr lang="zh-CN" altLang="en-US" sz="280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2"/>
          <p:cNvSpPr>
            <a:spLocks noGrp="1" noChangeArrowheads="1"/>
          </p:cNvSpPr>
          <p:nvPr>
            <p:ph type="title"/>
          </p:nvPr>
        </p:nvSpPr>
        <p:spPr>
          <a:xfrm>
            <a:off x="539750" y="333375"/>
            <a:ext cx="7772400" cy="863600"/>
          </a:xfrm>
        </p:spPr>
        <p:txBody>
          <a:bodyPr/>
          <a:lstStyle/>
          <a:p>
            <a:pPr eaLnBrk="1" fontAlgn="auto" hangingPunct="1">
              <a:spcAft>
                <a:spcPts val="0"/>
              </a:spcAft>
              <a:defRPr/>
            </a:pPr>
            <a:r>
              <a:rPr lang="en-US" altLang="zh-CN" sz="4000" b="1" dirty="0" smtClean="0">
                <a:solidFill>
                  <a:schemeClr val="hlink"/>
                </a:solidFill>
                <a:latin typeface="宋体" charset="-122"/>
              </a:rPr>
              <a:t>2.1 WebGIS</a:t>
            </a:r>
            <a:r>
              <a:rPr lang="zh-CN" altLang="en-US" sz="4000" b="1" dirty="0" smtClean="0">
                <a:solidFill>
                  <a:schemeClr val="hlink"/>
                </a:solidFill>
                <a:latin typeface="宋体" charset="-122"/>
              </a:rPr>
              <a:t>基本框架</a:t>
            </a:r>
            <a:r>
              <a:rPr lang="en-US" altLang="zh-CN" sz="4000" b="1" dirty="0" smtClean="0">
                <a:solidFill>
                  <a:schemeClr val="hlink"/>
                </a:solidFill>
                <a:latin typeface="宋体" charset="-122"/>
              </a:rPr>
              <a:t>(</a:t>
            </a:r>
            <a:r>
              <a:rPr lang="zh-CN" altLang="en-US" sz="4000" b="1" dirty="0" smtClean="0">
                <a:solidFill>
                  <a:schemeClr val="hlink"/>
                </a:solidFill>
                <a:latin typeface="宋体" charset="-122"/>
              </a:rPr>
              <a:t>逻辑结构</a:t>
            </a:r>
            <a:r>
              <a:rPr lang="en-US" altLang="zh-CN" sz="4000" b="1" dirty="0" smtClean="0">
                <a:solidFill>
                  <a:schemeClr val="hlink"/>
                </a:solidFill>
                <a:latin typeface="宋体" charset="-122"/>
              </a:rPr>
              <a:t>)</a:t>
            </a:r>
            <a:endParaRPr lang="zh-CN" altLang="en-US" sz="4000" b="1" dirty="0" smtClean="0">
              <a:solidFill>
                <a:schemeClr val="hlink"/>
              </a:solidFill>
              <a:latin typeface="宋体" charset="-122"/>
            </a:endParaRPr>
          </a:p>
        </p:txBody>
      </p:sp>
      <p:sp>
        <p:nvSpPr>
          <p:cNvPr id="46083" name="Rectangle 3"/>
          <p:cNvSpPr>
            <a:spLocks noGrp="1" noChangeArrowheads="1"/>
          </p:cNvSpPr>
          <p:nvPr>
            <p:ph idx="1"/>
          </p:nvPr>
        </p:nvSpPr>
        <p:spPr>
          <a:xfrm>
            <a:off x="4356100" y="1484313"/>
            <a:ext cx="4537075" cy="4681537"/>
          </a:xfrm>
        </p:spPr>
        <p:txBody>
          <a:bodyPr rtlCol="0">
            <a:normAutofit fontScale="92500" lnSpcReduction="20000"/>
          </a:bodyPr>
          <a:lstStyle/>
          <a:p>
            <a:pPr marL="91440" indent="-91440" algn="just" eaLnBrk="1" fontAlgn="auto" hangingPunct="1">
              <a:lnSpc>
                <a:spcPct val="120000"/>
              </a:lnSpc>
              <a:defRPr/>
            </a:pPr>
            <a:r>
              <a:rPr lang="en-US" altLang="zh-CN" b="1" dirty="0" smtClean="0">
                <a:solidFill>
                  <a:schemeClr val="tx1">
                    <a:lumMod val="75000"/>
                    <a:lumOff val="25000"/>
                  </a:schemeClr>
                </a:solidFill>
              </a:rPr>
              <a:t>WWW</a:t>
            </a:r>
            <a:r>
              <a:rPr lang="zh-CN" altLang="en-US" b="1" dirty="0" smtClean="0">
                <a:solidFill>
                  <a:schemeClr val="tx1">
                    <a:lumMod val="75000"/>
                    <a:lumOff val="25000"/>
                  </a:schemeClr>
                </a:solidFill>
              </a:rPr>
              <a:t>服务器</a:t>
            </a:r>
            <a:r>
              <a:rPr lang="zh-CN" altLang="en-US" dirty="0" smtClean="0">
                <a:solidFill>
                  <a:schemeClr val="tx1">
                    <a:lumMod val="75000"/>
                    <a:lumOff val="25000"/>
                  </a:schemeClr>
                </a:solidFill>
              </a:rPr>
              <a:t>负责接受客户端的</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服务请求，传递给</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服务器或</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元数据服务器，把结果送回给客户；</a:t>
            </a:r>
            <a:endParaRPr lang="en-US" altLang="zh-CN" dirty="0" smtClean="0">
              <a:solidFill>
                <a:schemeClr val="tx1">
                  <a:lumMod val="75000"/>
                  <a:lumOff val="25000"/>
                </a:schemeClr>
              </a:solidFill>
            </a:endParaRPr>
          </a:p>
          <a:p>
            <a:pPr marL="91440" indent="-91440" algn="just" eaLnBrk="1" fontAlgn="auto" hangingPunct="1">
              <a:lnSpc>
                <a:spcPct val="120000"/>
              </a:lnSpc>
              <a:defRPr/>
            </a:pPr>
            <a:r>
              <a:rPr lang="en-US" altLang="zh-CN" b="1" dirty="0" smtClean="0">
                <a:solidFill>
                  <a:schemeClr val="tx1">
                    <a:lumMod val="75000"/>
                    <a:lumOff val="25000"/>
                  </a:schemeClr>
                </a:solidFill>
              </a:rPr>
              <a:t>GIS</a:t>
            </a:r>
            <a:r>
              <a:rPr lang="zh-CN" altLang="en-US" b="1" dirty="0" smtClean="0">
                <a:solidFill>
                  <a:schemeClr val="tx1">
                    <a:lumMod val="75000"/>
                    <a:lumOff val="25000"/>
                  </a:schemeClr>
                </a:solidFill>
              </a:rPr>
              <a:t>服务器</a:t>
            </a:r>
            <a:r>
              <a:rPr lang="zh-CN" altLang="en-US" dirty="0" smtClean="0">
                <a:solidFill>
                  <a:schemeClr val="tx1">
                    <a:lumMod val="75000"/>
                    <a:lumOff val="25000"/>
                  </a:schemeClr>
                </a:solidFill>
              </a:rPr>
              <a:t>完成客户的</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服务请求的功能，将结果转为</a:t>
            </a:r>
            <a:r>
              <a:rPr lang="en-US" altLang="zh-CN" dirty="0" smtClean="0">
                <a:solidFill>
                  <a:schemeClr val="tx1">
                    <a:lumMod val="75000"/>
                    <a:lumOff val="25000"/>
                  </a:schemeClr>
                </a:solidFill>
              </a:rPr>
              <a:t>HTML</a:t>
            </a:r>
            <a:r>
              <a:rPr lang="zh-CN" altLang="en-US" dirty="0" smtClean="0">
                <a:solidFill>
                  <a:schemeClr val="tx1">
                    <a:lumMod val="75000"/>
                    <a:lumOff val="25000"/>
                  </a:schemeClr>
                </a:solidFill>
              </a:rPr>
              <a:t>页面或直接把</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数据通过</a:t>
            </a:r>
            <a:r>
              <a:rPr lang="en-US" altLang="zh-CN" dirty="0" smtClean="0">
                <a:solidFill>
                  <a:schemeClr val="tx1">
                    <a:lumMod val="75000"/>
                    <a:lumOff val="25000"/>
                  </a:schemeClr>
                </a:solidFill>
              </a:rPr>
              <a:t>WWW</a:t>
            </a:r>
            <a:r>
              <a:rPr lang="zh-CN" altLang="en-US" dirty="0" smtClean="0">
                <a:solidFill>
                  <a:schemeClr val="tx1">
                    <a:lumMod val="75000"/>
                    <a:lumOff val="25000"/>
                  </a:schemeClr>
                </a:solidFill>
              </a:rPr>
              <a:t>服务器返回客户端；</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服务器也能同客户端的</a:t>
            </a:r>
            <a:r>
              <a:rPr lang="en-US" altLang="zh-CN" dirty="0" smtClean="0">
                <a:solidFill>
                  <a:schemeClr val="tx1">
                    <a:lumMod val="75000"/>
                    <a:lumOff val="25000"/>
                  </a:schemeClr>
                </a:solidFill>
              </a:rPr>
              <a:t>GIS Plug-In/ActiveX/Java Applets</a:t>
            </a:r>
            <a:r>
              <a:rPr lang="zh-CN" altLang="en-US" dirty="0" smtClean="0">
                <a:solidFill>
                  <a:schemeClr val="tx1">
                    <a:lumMod val="75000"/>
                    <a:lumOff val="25000"/>
                  </a:schemeClr>
                </a:solidFill>
              </a:rPr>
              <a:t>直接通信，完成</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a:t>
            </a:r>
            <a:endParaRPr lang="en-US" altLang="zh-CN" dirty="0" smtClean="0">
              <a:solidFill>
                <a:schemeClr val="tx1">
                  <a:lumMod val="75000"/>
                  <a:lumOff val="25000"/>
                </a:schemeClr>
              </a:solidFill>
            </a:endParaRPr>
          </a:p>
          <a:p>
            <a:pPr marL="91440" indent="-91440" algn="just" eaLnBrk="1" fontAlgn="auto" hangingPunct="1">
              <a:lnSpc>
                <a:spcPct val="120000"/>
              </a:lnSpc>
              <a:defRPr/>
            </a:pPr>
            <a:r>
              <a:rPr lang="en-US" altLang="zh-CN" b="1" dirty="0" smtClean="0">
                <a:solidFill>
                  <a:schemeClr val="tx1">
                    <a:lumMod val="75000"/>
                    <a:lumOff val="25000"/>
                  </a:schemeClr>
                </a:solidFill>
              </a:rPr>
              <a:t>GIS</a:t>
            </a:r>
            <a:r>
              <a:rPr lang="zh-CN" altLang="en-US" b="1" dirty="0" smtClean="0">
                <a:solidFill>
                  <a:schemeClr val="tx1">
                    <a:lumMod val="75000"/>
                    <a:lumOff val="25000"/>
                  </a:schemeClr>
                </a:solidFill>
              </a:rPr>
              <a:t>元数据服务器</a:t>
            </a:r>
            <a:r>
              <a:rPr lang="zh-CN" altLang="en-US" dirty="0" smtClean="0">
                <a:solidFill>
                  <a:schemeClr val="tx1">
                    <a:lumMod val="75000"/>
                    <a:lumOff val="25000"/>
                  </a:schemeClr>
                </a:solidFill>
              </a:rPr>
              <a:t>管理服务器端的</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数据，并为客户提供</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数据检索、查询服务。另外，在</a:t>
            </a:r>
            <a:r>
              <a:rPr lang="en-US" altLang="zh-CN" dirty="0" smtClean="0">
                <a:solidFill>
                  <a:schemeClr val="tx1">
                    <a:lumMod val="75000"/>
                    <a:lumOff val="25000"/>
                  </a:schemeClr>
                </a:solidFill>
              </a:rPr>
              <a:t>WWW</a:t>
            </a:r>
            <a:r>
              <a:rPr lang="zh-CN" altLang="en-US" dirty="0" smtClean="0">
                <a:solidFill>
                  <a:schemeClr val="tx1">
                    <a:lumMod val="75000"/>
                    <a:lumOff val="25000"/>
                  </a:schemeClr>
                </a:solidFill>
              </a:rPr>
              <a:t>服务器和</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服务器间还可以增加</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服务代理，协调服务器端</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软件、</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数据库和</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应用程序间的通信，提高</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服务器性能；</a:t>
            </a:r>
            <a:endParaRPr lang="en-US" altLang="zh-CN" dirty="0" smtClean="0">
              <a:solidFill>
                <a:schemeClr val="tx1">
                  <a:lumMod val="75000"/>
                  <a:lumOff val="25000"/>
                </a:schemeClr>
              </a:solidFill>
            </a:endParaRPr>
          </a:p>
        </p:txBody>
      </p:sp>
      <p:pic>
        <p:nvPicPr>
          <p:cNvPr id="17412" name="Picture 2" descr="tu5"/>
          <p:cNvPicPr>
            <a:picLocks noChangeAspect="1" noChangeArrowheads="1"/>
          </p:cNvPicPr>
          <p:nvPr/>
        </p:nvPicPr>
        <p:blipFill>
          <a:blip r:embed="rId2">
            <a:extLst>
              <a:ext uri="{28A0092B-C50C-407E-A947-70E740481C1C}">
                <a14:useLocalDpi xmlns:a14="http://schemas.microsoft.com/office/drawing/2010/main" val="0"/>
              </a:ext>
            </a:extLst>
          </a:blip>
          <a:srcRect l="25142" r="25372" b="11244"/>
          <a:stretch>
            <a:fillRect/>
          </a:stretch>
        </p:blipFill>
        <p:spPr bwMode="auto">
          <a:xfrm>
            <a:off x="179388" y="1349375"/>
            <a:ext cx="4110037"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tu5"/>
          <p:cNvPicPr>
            <a:picLocks noChangeAspect="1" noChangeArrowheads="1"/>
          </p:cNvPicPr>
          <p:nvPr/>
        </p:nvPicPr>
        <p:blipFill>
          <a:blip r:embed="rId2">
            <a:extLst>
              <a:ext uri="{28A0092B-C50C-407E-A947-70E740481C1C}">
                <a14:useLocalDpi xmlns:a14="http://schemas.microsoft.com/office/drawing/2010/main" val="0"/>
              </a:ext>
            </a:extLst>
          </a:blip>
          <a:srcRect l="78893" t="10800" b="11244"/>
          <a:stretch>
            <a:fillRect/>
          </a:stretch>
        </p:blipFill>
        <p:spPr bwMode="auto">
          <a:xfrm>
            <a:off x="1187450" y="1628775"/>
            <a:ext cx="1752600" cy="415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9794" name="Rectangle 2"/>
          <p:cNvSpPr>
            <a:spLocks noGrp="1" noChangeArrowheads="1"/>
          </p:cNvSpPr>
          <p:nvPr>
            <p:ph type="title"/>
          </p:nvPr>
        </p:nvSpPr>
        <p:spPr>
          <a:xfrm>
            <a:off x="539750" y="333375"/>
            <a:ext cx="7772400" cy="863600"/>
          </a:xfrm>
        </p:spPr>
        <p:txBody>
          <a:bodyPr/>
          <a:lstStyle/>
          <a:p>
            <a:pPr eaLnBrk="1" fontAlgn="auto" hangingPunct="1">
              <a:spcAft>
                <a:spcPts val="0"/>
              </a:spcAft>
              <a:defRPr/>
            </a:pPr>
            <a:r>
              <a:rPr lang="en-US" altLang="zh-CN" sz="4000" b="1" dirty="0" smtClean="0">
                <a:solidFill>
                  <a:schemeClr val="hlink"/>
                </a:solidFill>
                <a:latin typeface="宋体" charset="-122"/>
              </a:rPr>
              <a:t>2.1 WebGIS</a:t>
            </a:r>
            <a:r>
              <a:rPr lang="zh-CN" altLang="en-US" sz="4000" b="1" dirty="0" smtClean="0">
                <a:solidFill>
                  <a:schemeClr val="hlink"/>
                </a:solidFill>
                <a:latin typeface="宋体" charset="-122"/>
              </a:rPr>
              <a:t>基本框架</a:t>
            </a:r>
            <a:r>
              <a:rPr lang="en-US" altLang="zh-CN" sz="4000" b="1" dirty="0" smtClean="0">
                <a:solidFill>
                  <a:schemeClr val="hlink"/>
                </a:solidFill>
                <a:latin typeface="宋体" charset="-122"/>
              </a:rPr>
              <a:t>(</a:t>
            </a:r>
            <a:r>
              <a:rPr lang="zh-CN" altLang="en-US" sz="4000" b="1" dirty="0" smtClean="0">
                <a:solidFill>
                  <a:schemeClr val="hlink"/>
                </a:solidFill>
                <a:latin typeface="宋体" charset="-122"/>
              </a:rPr>
              <a:t>逻辑结构</a:t>
            </a:r>
            <a:r>
              <a:rPr lang="en-US" altLang="zh-CN" sz="4000" b="1" dirty="0" smtClean="0">
                <a:solidFill>
                  <a:schemeClr val="hlink"/>
                </a:solidFill>
                <a:latin typeface="宋体" charset="-122"/>
              </a:rPr>
              <a:t>)</a:t>
            </a:r>
            <a:endParaRPr lang="zh-CN" altLang="en-US" sz="4000" b="1" dirty="0" smtClean="0">
              <a:solidFill>
                <a:schemeClr val="hlink"/>
              </a:solidFill>
              <a:latin typeface="宋体" charset="-122"/>
            </a:endParaRPr>
          </a:p>
        </p:txBody>
      </p:sp>
      <p:sp>
        <p:nvSpPr>
          <p:cNvPr id="46083" name="Rectangle 3"/>
          <p:cNvSpPr>
            <a:spLocks noGrp="1" noChangeArrowheads="1"/>
          </p:cNvSpPr>
          <p:nvPr>
            <p:ph idx="1"/>
          </p:nvPr>
        </p:nvSpPr>
        <p:spPr>
          <a:xfrm>
            <a:off x="3635375" y="1916113"/>
            <a:ext cx="4897438" cy="2378075"/>
          </a:xfrm>
        </p:spPr>
        <p:txBody>
          <a:bodyPr rtlCol="0">
            <a:normAutofit/>
          </a:bodyPr>
          <a:lstStyle/>
          <a:p>
            <a:pPr marL="91440" indent="-91440" algn="just" eaLnBrk="1" fontAlgn="auto" hangingPunct="1">
              <a:lnSpc>
                <a:spcPct val="120000"/>
              </a:lnSpc>
              <a:defRPr/>
            </a:pPr>
            <a:r>
              <a:rPr lang="zh-CN" altLang="en-US" dirty="0" smtClean="0">
                <a:solidFill>
                  <a:schemeClr val="tx1">
                    <a:lumMod val="75000"/>
                    <a:lumOff val="25000"/>
                  </a:schemeClr>
                </a:solidFill>
              </a:rPr>
              <a:t>数据库服务器：安装数据库管理程序（</a:t>
            </a:r>
            <a:r>
              <a:rPr lang="en-US" altLang="zh-CN" dirty="0" smtClean="0">
                <a:solidFill>
                  <a:schemeClr val="tx1">
                    <a:lumMod val="75000"/>
                    <a:lumOff val="25000"/>
                  </a:schemeClr>
                </a:solidFill>
              </a:rPr>
              <a:t>SQL Server</a:t>
            </a:r>
            <a:r>
              <a:rPr lang="zh-CN" altLang="en-US" dirty="0" smtClean="0">
                <a:solidFill>
                  <a:schemeClr val="tx1">
                    <a:lumMod val="75000"/>
                    <a:lumOff val="25000"/>
                  </a:schemeClr>
                </a:solidFill>
              </a:rPr>
              <a:t>、</a:t>
            </a:r>
            <a:r>
              <a:rPr lang="en-US" altLang="zh-CN" dirty="0" smtClean="0">
                <a:solidFill>
                  <a:schemeClr val="tx1">
                    <a:lumMod val="75000"/>
                    <a:lumOff val="25000"/>
                  </a:schemeClr>
                </a:solidFill>
              </a:rPr>
              <a:t>Oracle</a:t>
            </a:r>
            <a:r>
              <a:rPr lang="zh-CN" altLang="en-US" dirty="0" smtClean="0">
                <a:solidFill>
                  <a:schemeClr val="tx1">
                    <a:lumMod val="75000"/>
                    <a:lumOff val="25000"/>
                  </a:schemeClr>
                </a:solidFill>
              </a:rPr>
              <a:t>、</a:t>
            </a:r>
            <a:r>
              <a:rPr lang="en-US" altLang="zh-CN" dirty="0" smtClean="0">
                <a:solidFill>
                  <a:schemeClr val="tx1">
                    <a:lumMod val="75000"/>
                    <a:lumOff val="25000"/>
                  </a:schemeClr>
                </a:solidFill>
              </a:rPr>
              <a:t>MySQL</a:t>
            </a:r>
            <a:r>
              <a:rPr lang="zh-CN" altLang="en-US" dirty="0" smtClean="0">
                <a:solidFill>
                  <a:schemeClr val="tx1">
                    <a:lumMod val="75000"/>
                    <a:lumOff val="25000"/>
                  </a:schemeClr>
                </a:solidFill>
              </a:rPr>
              <a:t>等），存放空间数据，需要安装空间数据引擎（注：不同</a:t>
            </a:r>
            <a:r>
              <a:rPr lang="en-US" altLang="zh-CN" dirty="0" smtClean="0">
                <a:solidFill>
                  <a:schemeClr val="tx1">
                    <a:lumMod val="75000"/>
                    <a:lumOff val="25000"/>
                  </a:schemeClr>
                </a:solidFill>
              </a:rPr>
              <a:t>GIS</a:t>
            </a:r>
            <a:r>
              <a:rPr lang="zh-CN" altLang="en-US" dirty="0" smtClean="0">
                <a:solidFill>
                  <a:schemeClr val="tx1">
                    <a:lumMod val="75000"/>
                    <a:lumOff val="25000"/>
                  </a:schemeClr>
                </a:solidFill>
              </a:rPr>
              <a:t>平台提供不同数据引擎）</a:t>
            </a:r>
            <a:endParaRPr lang="en-US" altLang="zh-CN" dirty="0" smtClean="0">
              <a:solidFill>
                <a:schemeClr val="tx1">
                  <a:lumMod val="75000"/>
                  <a:lumOff val="25000"/>
                </a:schemeClr>
              </a:solidFill>
            </a:endParaRPr>
          </a:p>
          <a:p>
            <a:pPr marL="91440" indent="-91440" algn="just" eaLnBrk="1" fontAlgn="auto" hangingPunct="1">
              <a:lnSpc>
                <a:spcPct val="120000"/>
              </a:lnSpc>
              <a:defRPr/>
            </a:pPr>
            <a:r>
              <a:rPr lang="zh-CN" altLang="en-US" dirty="0" smtClean="0">
                <a:solidFill>
                  <a:schemeClr val="tx1">
                    <a:lumMod val="75000"/>
                    <a:lumOff val="25000"/>
                  </a:schemeClr>
                </a:solidFill>
              </a:rPr>
              <a:t>普通数据、空间数据、元数据</a:t>
            </a:r>
            <a:endParaRPr lang="en-US" altLang="zh-CN" dirty="0">
              <a:solidFill>
                <a:schemeClr val="tx1">
                  <a:lumMod val="75000"/>
                  <a:lumOff val="25000"/>
                </a:schemeClr>
              </a:solidFill>
            </a:endParaRPr>
          </a:p>
          <a:p>
            <a:pPr marL="91440" indent="-91440" algn="just" eaLnBrk="1" fontAlgn="auto" hangingPunct="1">
              <a:lnSpc>
                <a:spcPct val="120000"/>
              </a:lnSpc>
              <a:defRPr/>
            </a:pPr>
            <a:endParaRPr lang="en-US" altLang="zh-CN"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ChangeArrowheads="1"/>
          </p:cNvSpPr>
          <p:nvPr/>
        </p:nvSpPr>
        <p:spPr bwMode="auto">
          <a:xfrm>
            <a:off x="684213" y="11588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a:defRPr>
                <a:solidFill>
                  <a:schemeClr val="tx1"/>
                </a:solidFill>
                <a:latin typeface="Verdana" panose="020B0604030504040204" pitchFamily="34" charset="0"/>
                <a:ea typeface="宋体" panose="02010600030101010101" pitchFamily="2" charset="-122"/>
              </a:defRPr>
            </a:lvl1pPr>
            <a:lvl2pPr marL="742950" indent="-285750">
              <a:defRPr>
                <a:solidFill>
                  <a:schemeClr val="tx1"/>
                </a:solidFill>
                <a:latin typeface="Verdana" panose="020B0604030504040204" pitchFamily="34" charset="0"/>
                <a:ea typeface="宋体" panose="02010600030101010101" pitchFamily="2" charset="-122"/>
              </a:defRPr>
            </a:lvl2pPr>
            <a:lvl3pPr marL="1143000" indent="-228600">
              <a:defRPr>
                <a:solidFill>
                  <a:schemeClr val="tx1"/>
                </a:solidFill>
                <a:latin typeface="Verdana" panose="020B0604030504040204" pitchFamily="34" charset="0"/>
                <a:ea typeface="宋体" panose="02010600030101010101" pitchFamily="2" charset="-122"/>
              </a:defRPr>
            </a:lvl3pPr>
            <a:lvl4pPr marL="1600200" indent="-228600">
              <a:defRPr>
                <a:solidFill>
                  <a:schemeClr val="tx1"/>
                </a:solidFill>
                <a:latin typeface="Verdana" panose="020B0604030504040204" pitchFamily="34" charset="0"/>
                <a:ea typeface="宋体" panose="02010600030101010101" pitchFamily="2" charset="-122"/>
              </a:defRPr>
            </a:lvl4pPr>
            <a:lvl5pPr marL="2057400" indent="-228600">
              <a:defRPr>
                <a:solidFill>
                  <a:schemeClr val="tx1"/>
                </a:solidFill>
                <a:latin typeface="Verdana" panose="020B060403050404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Verdana" panose="020B0604030504040204" pitchFamily="34" charset="0"/>
                <a:ea typeface="宋体" panose="02010600030101010101" pitchFamily="2" charset="-122"/>
              </a:defRPr>
            </a:lvl9pPr>
          </a:lstStyle>
          <a:p>
            <a:pPr eaLnBrk="1" hangingPunct="1"/>
            <a:r>
              <a:rPr lang="en-US" altLang="zh-CN" sz="4000">
                <a:solidFill>
                  <a:schemeClr val="hlink"/>
                </a:solidFill>
                <a:latin typeface="宋体" panose="02010600030101010101" pitchFamily="2" charset="-122"/>
              </a:rPr>
              <a:t>2.1 WebGIS</a:t>
            </a:r>
            <a:r>
              <a:rPr lang="zh-CN" altLang="en-US" sz="4000">
                <a:solidFill>
                  <a:schemeClr val="hlink"/>
                </a:solidFill>
                <a:latin typeface="宋体" panose="02010600030101010101" pitchFamily="2" charset="-122"/>
              </a:rPr>
              <a:t>基本框架</a:t>
            </a:r>
            <a:r>
              <a:rPr lang="en-US" altLang="zh-CN" sz="4000">
                <a:solidFill>
                  <a:schemeClr val="hlink"/>
                </a:solidFill>
                <a:latin typeface="宋体" panose="02010600030101010101" pitchFamily="2" charset="-122"/>
              </a:rPr>
              <a:t>(</a:t>
            </a:r>
            <a:r>
              <a:rPr lang="zh-CN" altLang="en-US" sz="4000">
                <a:solidFill>
                  <a:schemeClr val="hlink"/>
                </a:solidFill>
                <a:latin typeface="宋体" panose="02010600030101010101" pitchFamily="2" charset="-122"/>
              </a:rPr>
              <a:t>逻辑结构</a:t>
            </a:r>
            <a:r>
              <a:rPr lang="en-US" altLang="zh-CN" sz="4000">
                <a:solidFill>
                  <a:schemeClr val="hlink"/>
                </a:solidFill>
                <a:latin typeface="宋体" panose="02010600030101010101" pitchFamily="2" charset="-122"/>
              </a:rPr>
              <a:t>)</a:t>
            </a:r>
            <a:endParaRPr lang="zh-CN" altLang="en-US" sz="4000">
              <a:solidFill>
                <a:schemeClr val="hlink"/>
              </a:solidFill>
              <a:latin typeface="宋体" panose="02010600030101010101" pitchFamily="2" charset="-122"/>
            </a:endParaRPr>
          </a:p>
        </p:txBody>
      </p:sp>
      <p:sp>
        <p:nvSpPr>
          <p:cNvPr id="2" name="矩形 1"/>
          <p:cNvSpPr/>
          <p:nvPr/>
        </p:nvSpPr>
        <p:spPr>
          <a:xfrm>
            <a:off x="1671638" y="5151438"/>
            <a:ext cx="5616575" cy="522287"/>
          </a:xfrm>
          <a:prstGeom prst="rect">
            <a:avLst/>
          </a:prstGeom>
        </p:spPr>
        <p:txBody>
          <a:bodyPr>
            <a:spAutoFit/>
          </a:bodyPr>
          <a:lstStyle/>
          <a:p>
            <a:pPr marL="91440" indent="-91440" eaLnBrk="1" fontAlgn="auto" hangingPunct="1">
              <a:buClr>
                <a:schemeClr val="folHlink"/>
              </a:buClr>
              <a:defRPr/>
            </a:pPr>
            <a:r>
              <a:rPr lang="en-US" altLang="zh-CN" sz="2800" dirty="0">
                <a:solidFill>
                  <a:srgbClr val="FF0000"/>
                </a:solidFill>
                <a:latin typeface="+mn-ea"/>
                <a:ea typeface="+mn-ea"/>
              </a:rPr>
              <a:t>GIS</a:t>
            </a:r>
            <a:r>
              <a:rPr lang="zh-CN" altLang="en-US" sz="2800" dirty="0">
                <a:solidFill>
                  <a:srgbClr val="FF0000"/>
                </a:solidFill>
                <a:latin typeface="+mn-ea"/>
                <a:ea typeface="+mn-ea"/>
              </a:rPr>
              <a:t>功能</a:t>
            </a:r>
            <a:r>
              <a:rPr lang="zh-CN" altLang="en-US" sz="2800" dirty="0">
                <a:solidFill>
                  <a:srgbClr val="FF0000"/>
                </a:solidFill>
                <a:latin typeface="+mn-ea"/>
              </a:rPr>
              <a:t>在哪部分</a:t>
            </a:r>
            <a:r>
              <a:rPr lang="zh-CN" altLang="en-US" sz="2800" dirty="0">
                <a:solidFill>
                  <a:srgbClr val="FF0000"/>
                </a:solidFill>
                <a:latin typeface="+mn-ea"/>
                <a:ea typeface="+mn-ea"/>
              </a:rPr>
              <a:t>实现？</a:t>
            </a:r>
            <a:endParaRPr lang="en-US" altLang="zh-CN" sz="2800" dirty="0">
              <a:solidFill>
                <a:srgbClr val="FF0000"/>
              </a:solidFill>
              <a:latin typeface="+mn-ea"/>
              <a:ea typeface="+mn-ea"/>
            </a:endParaRPr>
          </a:p>
        </p:txBody>
      </p:sp>
      <p:pic>
        <p:nvPicPr>
          <p:cNvPr id="19460" name="图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01800" y="1700213"/>
            <a:ext cx="5737225" cy="327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9154" name="Rectangle 2"/>
          <p:cNvSpPr>
            <a:spLocks noGrp="1" noChangeArrowheads="1"/>
          </p:cNvSpPr>
          <p:nvPr>
            <p:ph type="title"/>
          </p:nvPr>
        </p:nvSpPr>
        <p:spPr>
          <a:xfrm>
            <a:off x="822325" y="287338"/>
            <a:ext cx="7543800" cy="968375"/>
          </a:xfrm>
        </p:spPr>
        <p:txBody>
          <a:bodyPr/>
          <a:lstStyle/>
          <a:p>
            <a:pPr eaLnBrk="1" hangingPunct="1">
              <a:defRPr/>
            </a:pPr>
            <a:r>
              <a:rPr lang="en-US" altLang="zh-CN" sz="3600" dirty="0" smtClean="0"/>
              <a:t>2.2 WebGIS</a:t>
            </a:r>
            <a:r>
              <a:rPr lang="zh-CN" altLang="en-US" sz="3600" dirty="0" smtClean="0"/>
              <a:t>实现技术   </a:t>
            </a:r>
            <a:endParaRPr lang="en-US" altLang="zh-CN" sz="3600" dirty="0" smtClean="0"/>
          </a:p>
        </p:txBody>
      </p:sp>
      <p:sp>
        <p:nvSpPr>
          <p:cNvPr id="17411" name="Rectangle 3"/>
          <p:cNvSpPr>
            <a:spLocks noGrp="1" noChangeArrowheads="1"/>
          </p:cNvSpPr>
          <p:nvPr>
            <p:ph idx="1"/>
          </p:nvPr>
        </p:nvSpPr>
        <p:spPr>
          <a:xfrm>
            <a:off x="458788" y="1628775"/>
            <a:ext cx="8270875" cy="3816350"/>
          </a:xfrm>
        </p:spPr>
        <p:txBody>
          <a:bodyPr/>
          <a:lstStyle/>
          <a:p>
            <a:pPr eaLnBrk="1" hangingPunct="1">
              <a:lnSpc>
                <a:spcPct val="100000"/>
              </a:lnSpc>
              <a:spcAft>
                <a:spcPct val="20000"/>
              </a:spcAft>
              <a:defRPr/>
            </a:pPr>
            <a:r>
              <a:rPr lang="zh-CN" altLang="en-US" sz="2800" dirty="0" smtClean="0">
                <a:latin typeface="+mn-ea"/>
              </a:rPr>
              <a:t>一、简单</a:t>
            </a:r>
            <a:r>
              <a:rPr lang="en-US" altLang="zh-CN" sz="2800" dirty="0" smtClean="0">
                <a:latin typeface="+mn-ea"/>
              </a:rPr>
              <a:t>B/S</a:t>
            </a:r>
            <a:r>
              <a:rPr lang="zh-CN" altLang="en-US" sz="2800" dirty="0" smtClean="0">
                <a:latin typeface="+mn-ea"/>
              </a:rPr>
              <a:t>模式的</a:t>
            </a:r>
            <a:r>
              <a:rPr lang="en-US" altLang="zh-CN" sz="2800" dirty="0" smtClean="0">
                <a:latin typeface="+mn-ea"/>
              </a:rPr>
              <a:t>WebGIS </a:t>
            </a:r>
          </a:p>
          <a:p>
            <a:pPr lvl="1" eaLnBrk="1" hangingPunct="1">
              <a:lnSpc>
                <a:spcPct val="100000"/>
              </a:lnSpc>
              <a:spcAft>
                <a:spcPct val="20000"/>
              </a:spcAft>
              <a:defRPr/>
            </a:pPr>
            <a:r>
              <a:rPr lang="en-US" altLang="zh-CN" sz="2000" dirty="0" smtClean="0">
                <a:latin typeface="+mn-ea"/>
              </a:rPr>
              <a:t>1</a:t>
            </a:r>
            <a:r>
              <a:rPr lang="zh-CN" altLang="en-US" sz="2000" dirty="0" smtClean="0">
                <a:latin typeface="+mn-ea"/>
              </a:rPr>
              <a:t>、</a:t>
            </a:r>
            <a:r>
              <a:rPr lang="zh-CN" altLang="en-US" sz="2000" dirty="0" smtClean="0">
                <a:solidFill>
                  <a:schemeClr val="tx1"/>
                </a:solidFill>
                <a:latin typeface="+mn-ea"/>
              </a:rPr>
              <a:t>服务器端模式</a:t>
            </a:r>
            <a:r>
              <a:rPr lang="zh-CN" altLang="en-US" sz="2000" dirty="0">
                <a:solidFill>
                  <a:schemeClr val="tx1"/>
                </a:solidFill>
                <a:latin typeface="+mn-ea"/>
              </a:rPr>
              <a:t>：</a:t>
            </a:r>
            <a:r>
              <a:rPr lang="zh-CN" altLang="en-US" sz="2000" dirty="0" smtClean="0">
                <a:latin typeface="+mn-ea"/>
              </a:rPr>
              <a:t>请求指令发往运行于后台的</a:t>
            </a:r>
            <a:r>
              <a:rPr lang="en-US" altLang="zh-CN" sz="2000" dirty="0" smtClean="0">
                <a:latin typeface="+mn-ea"/>
              </a:rPr>
              <a:t>GIS</a:t>
            </a:r>
            <a:r>
              <a:rPr lang="zh-CN" altLang="en-US" sz="2000" dirty="0" smtClean="0">
                <a:latin typeface="+mn-ea"/>
              </a:rPr>
              <a:t>服务器，再将服务器返回的结果返回给用户。 </a:t>
            </a:r>
            <a:endParaRPr lang="en-US" altLang="zh-CN" sz="2000" dirty="0" smtClean="0">
              <a:latin typeface="+mn-ea"/>
            </a:endParaRPr>
          </a:p>
          <a:p>
            <a:pPr lvl="1" eaLnBrk="1" hangingPunct="1">
              <a:lnSpc>
                <a:spcPct val="100000"/>
              </a:lnSpc>
              <a:spcAft>
                <a:spcPct val="20000"/>
              </a:spcAft>
              <a:defRPr/>
            </a:pPr>
            <a:r>
              <a:rPr lang="en-US" altLang="zh-CN" sz="2000" dirty="0" smtClean="0">
                <a:latin typeface="+mn-ea"/>
              </a:rPr>
              <a:t>2</a:t>
            </a:r>
            <a:r>
              <a:rPr lang="zh-CN" altLang="en-US" sz="2000" dirty="0" smtClean="0">
                <a:latin typeface="+mn-ea"/>
              </a:rPr>
              <a:t>、</a:t>
            </a:r>
            <a:r>
              <a:rPr lang="zh-CN" altLang="en-US" sz="2000" dirty="0" smtClean="0">
                <a:solidFill>
                  <a:schemeClr val="tx1"/>
                </a:solidFill>
                <a:latin typeface="+mn-ea"/>
              </a:rPr>
              <a:t>客户端模式</a:t>
            </a:r>
            <a:r>
              <a:rPr lang="en-US" altLang="zh-CN" sz="2000" dirty="0" smtClean="0">
                <a:solidFill>
                  <a:schemeClr val="tx1"/>
                </a:solidFill>
                <a:latin typeface="+mn-ea"/>
              </a:rPr>
              <a:t>:</a:t>
            </a:r>
            <a:r>
              <a:rPr lang="zh-CN" altLang="en-US" sz="2000" dirty="0" smtClean="0">
                <a:latin typeface="+mn-ea"/>
              </a:rPr>
              <a:t>由服务器向客户端发送一段能运行在客户机上的程序。由该程序处理用户的一些简单请求</a:t>
            </a:r>
            <a:r>
              <a:rPr lang="en-US" altLang="zh-CN" sz="2000" dirty="0" smtClean="0">
                <a:latin typeface="+mn-ea"/>
              </a:rPr>
              <a:t>(</a:t>
            </a:r>
            <a:r>
              <a:rPr lang="zh-CN" altLang="en-US" sz="2000" dirty="0" smtClean="0">
                <a:latin typeface="+mn-ea"/>
              </a:rPr>
              <a:t>如地图开窗、缩放、漫游等</a:t>
            </a:r>
            <a:r>
              <a:rPr lang="en-US" altLang="zh-CN" sz="2000" dirty="0" smtClean="0">
                <a:latin typeface="+mn-ea"/>
              </a:rPr>
              <a:t>)</a:t>
            </a:r>
            <a:r>
              <a:rPr lang="zh-CN" altLang="en-US" sz="2000" dirty="0" smtClean="0">
                <a:latin typeface="+mn-ea"/>
              </a:rPr>
              <a:t>，需要矢量数据时直接向服务器申请。由于该程序功能相对简单，对于那些复杂的客户请求</a:t>
            </a:r>
            <a:r>
              <a:rPr lang="en-US" altLang="zh-CN" sz="2000" dirty="0" smtClean="0">
                <a:latin typeface="+mn-ea"/>
              </a:rPr>
              <a:t>(</a:t>
            </a:r>
            <a:r>
              <a:rPr lang="zh-CN" altLang="en-US" sz="2000" dirty="0" smtClean="0">
                <a:latin typeface="+mn-ea"/>
              </a:rPr>
              <a:t>如空间分析</a:t>
            </a:r>
            <a:r>
              <a:rPr lang="en-US" altLang="zh-CN" sz="2000" dirty="0" smtClean="0">
                <a:latin typeface="+mn-ea"/>
              </a:rPr>
              <a:t>)</a:t>
            </a:r>
            <a:r>
              <a:rPr lang="zh-CN" altLang="en-US" sz="2000" dirty="0" smtClean="0">
                <a:latin typeface="+mn-ea"/>
              </a:rPr>
              <a:t>，则仍由服务器处理。  </a:t>
            </a:r>
            <a:endParaRPr lang="en-US" altLang="zh-CN" sz="2000" dirty="0" smtClean="0">
              <a:latin typeface="+mn-ea"/>
            </a:endParaRPr>
          </a:p>
          <a:p>
            <a:pPr eaLnBrk="1" hangingPunct="1">
              <a:lnSpc>
                <a:spcPct val="100000"/>
              </a:lnSpc>
              <a:spcAft>
                <a:spcPct val="20000"/>
              </a:spcAft>
              <a:defRPr/>
            </a:pPr>
            <a:r>
              <a:rPr lang="zh-CN" altLang="en-US" sz="2800" dirty="0" smtClean="0">
                <a:latin typeface="+mn-ea"/>
              </a:rPr>
              <a:t>二、基于中间件技术的</a:t>
            </a:r>
            <a:r>
              <a:rPr lang="en-US" altLang="zh-CN" sz="2800" dirty="0" smtClean="0">
                <a:latin typeface="+mn-ea"/>
              </a:rPr>
              <a:t>WebGIS</a:t>
            </a:r>
            <a:r>
              <a:rPr lang="zh-CN" altLang="en-US" sz="2800" dirty="0" smtClean="0">
                <a:latin typeface="+mn-ea"/>
              </a:rPr>
              <a:t>（分布式</a:t>
            </a:r>
            <a:r>
              <a:rPr lang="en-US" altLang="zh-CN" sz="2800" dirty="0" smtClean="0">
                <a:latin typeface="+mn-ea"/>
              </a:rPr>
              <a:t>WebGIS</a:t>
            </a:r>
            <a:r>
              <a:rPr lang="zh-CN" altLang="en-US" sz="2800" dirty="0" smtClean="0">
                <a:latin typeface="+mn-ea"/>
              </a:rPr>
              <a:t>）</a:t>
            </a:r>
            <a:endParaRPr lang="en-US" altLang="zh-CN" sz="2800" dirty="0" smtClean="0">
              <a:latin typeface="+mn-ea"/>
            </a:endParaRPr>
          </a:p>
          <a:p>
            <a:pPr lvl="1" eaLnBrk="1" hangingPunct="1">
              <a:lnSpc>
                <a:spcPct val="100000"/>
              </a:lnSpc>
              <a:spcAft>
                <a:spcPct val="20000"/>
              </a:spcAft>
              <a:defRPr/>
            </a:pPr>
            <a:r>
              <a:rPr lang="zh-CN" altLang="en-US" sz="2000" dirty="0">
                <a:latin typeface="+mn-ea"/>
              </a:rPr>
              <a:t>目前支持分布式计算的主要中间件技术有</a:t>
            </a:r>
            <a:r>
              <a:rPr lang="en-US" altLang="zh-CN" sz="2000" dirty="0">
                <a:latin typeface="+mn-ea"/>
              </a:rPr>
              <a:t>CORBA</a:t>
            </a:r>
            <a:r>
              <a:rPr lang="zh-CN" altLang="en-US" sz="2000" dirty="0">
                <a:latin typeface="+mn-ea"/>
              </a:rPr>
              <a:t>、</a:t>
            </a:r>
            <a:r>
              <a:rPr lang="en-US" altLang="zh-CN" sz="2000" dirty="0">
                <a:latin typeface="+mn-ea"/>
              </a:rPr>
              <a:t>DCOM</a:t>
            </a:r>
            <a:r>
              <a:rPr lang="zh-CN" altLang="en-US" sz="2000" dirty="0">
                <a:latin typeface="+mn-ea"/>
              </a:rPr>
              <a:t>、</a:t>
            </a:r>
            <a:r>
              <a:rPr lang="en-US" altLang="zh-CN" sz="2000" dirty="0">
                <a:latin typeface="+mn-ea"/>
              </a:rPr>
              <a:t>EJB</a:t>
            </a:r>
            <a:r>
              <a:rPr lang="zh-CN" altLang="en-US" sz="2000" dirty="0">
                <a:latin typeface="+mn-ea"/>
              </a:rPr>
              <a:t>、</a:t>
            </a:r>
            <a:r>
              <a:rPr lang="en-US" altLang="zh-CN" sz="2000" dirty="0" err="1">
                <a:latin typeface="+mn-ea"/>
              </a:rPr>
              <a:t>.Net</a:t>
            </a:r>
            <a:r>
              <a:rPr lang="zh-CN" altLang="en-US" sz="2000" dirty="0">
                <a:latin typeface="+mn-ea"/>
              </a:rPr>
              <a:t>等</a:t>
            </a:r>
            <a:endParaRPr lang="en-US" altLang="zh-CN" sz="2000" dirty="0">
              <a:latin typeface="+mn-ea"/>
            </a:endParaRPr>
          </a:p>
          <a:p>
            <a:pPr eaLnBrk="1" hangingPunct="1">
              <a:lnSpc>
                <a:spcPct val="100000"/>
              </a:lnSpc>
              <a:spcAft>
                <a:spcPct val="20000"/>
              </a:spcAft>
              <a:defRPr/>
            </a:pPr>
            <a:endParaRPr lang="en-US" altLang="zh-CN" sz="2600" dirty="0" smtClean="0">
              <a:latin typeface="+mn-e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 WebGIS简介</Template>
  <TotalTime>4787</TotalTime>
  <Words>5072</Words>
  <Application>Microsoft Office PowerPoint</Application>
  <PresentationFormat>全屏显示(4:3)</PresentationFormat>
  <Paragraphs>348</Paragraphs>
  <Slides>56</Slides>
  <Notes>0</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56</vt:i4>
      </vt:variant>
    </vt:vector>
  </HeadingPairs>
  <TitlesOfParts>
    <vt:vector size="69" baseType="lpstr">
      <vt:lpstr>Verdana</vt:lpstr>
      <vt:lpstr>宋体</vt:lpstr>
      <vt:lpstr>Arial</vt:lpstr>
      <vt:lpstr>Calibri Light</vt:lpstr>
      <vt:lpstr>Calibri</vt:lpstr>
      <vt:lpstr>Tahoma</vt:lpstr>
      <vt:lpstr>黑体</vt:lpstr>
      <vt:lpstr>Wingdings</vt:lpstr>
      <vt:lpstr>Times New Roman</vt:lpstr>
      <vt:lpstr>Arial Narrow</vt:lpstr>
      <vt:lpstr>回顾</vt:lpstr>
      <vt:lpstr>Bitmap Image</vt:lpstr>
      <vt:lpstr>Microsoft Visio Drawing</vt:lpstr>
      <vt:lpstr>第2章 WebGIS体系架构</vt:lpstr>
      <vt:lpstr>PowerPoint 演示文稿</vt:lpstr>
      <vt:lpstr>2.1 WebGIS系统组成</vt:lpstr>
      <vt:lpstr>PowerPoint 演示文稿</vt:lpstr>
      <vt:lpstr>2.1 WebGIS基本框架(逻辑结构)</vt:lpstr>
      <vt:lpstr>2.1 WebGIS基本框架(逻辑结构)</vt:lpstr>
      <vt:lpstr>2.1 WebGIS基本框架(逻辑结构)</vt:lpstr>
      <vt:lpstr>PowerPoint 演示文稿</vt:lpstr>
      <vt:lpstr>2.2 WebGIS实现技术   </vt:lpstr>
      <vt:lpstr>2.2 WebGIS实现技术</vt:lpstr>
      <vt:lpstr>2.2.1 WebGIS服务器端实现技术</vt:lpstr>
      <vt:lpstr>2.2.1 WebGIS服务器端实现技术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2.2.1服务器端实现技术</vt:lpstr>
      <vt:lpstr>2.2.2 客户端实现技术</vt:lpstr>
      <vt:lpstr>2.4.7 WebGIS体系架构简图</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2.2.2 客户端实现技术</vt:lpstr>
      <vt:lpstr>2.2.3 WebGIS实现技术</vt:lpstr>
      <vt:lpstr>简单WebGIS实现技术的弱点</vt:lpstr>
      <vt:lpstr>2.3 分布式WebGIS</vt:lpstr>
      <vt:lpstr>2.3.1 分布式WebGIS技术框架</vt:lpstr>
      <vt:lpstr>2.3.1 分布式WebGIS技术框架      ——基于J2EE的WebGIS结构</vt:lpstr>
      <vt:lpstr>2.3.1 分布式WebGIS技术框架      ——基于J2EE的WebGIS结构</vt:lpstr>
      <vt:lpstr>2.3.1 分布式WebGIS技术框架      ——基于J2EE的WebGIS结构</vt:lpstr>
      <vt:lpstr>2.3.2 分布式WebGIS技术框架  ——基于CORBA的WebGIS结构 </vt:lpstr>
      <vt:lpstr>2.3.2 分布式WebGIS技术框架  ——基于CORBA的WebGIS结构</vt:lpstr>
      <vt:lpstr>2.3.3 分布式WebGIS技术框架 ——基于DCOM/COM+的WebGIS结构 </vt:lpstr>
      <vt:lpstr>PowerPoint 演示文稿</vt:lpstr>
      <vt:lpstr>2.3.4 分布式WebGIS技术框架   ——基于.Net的WebGIS结构 </vt:lpstr>
      <vt:lpstr>2.3.4 分布式WebGIS技术框架   ——基于.Net的WebGIS结构</vt:lpstr>
      <vt:lpstr>3.1.4 分布式WebGIS技术框架   ——基于.Net的WebGIS结构</vt:lpstr>
      <vt:lpstr>2.3.4 分布式WebGIS技术框架   ——基于.Net的WebGIS结构</vt:lpstr>
      <vt:lpstr>PowerPoint 演示文稿</vt:lpstr>
    </vt:vector>
  </TitlesOfParts>
  <Company>成都信息工程大学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第2章 WebGIS基础技术</dc:title>
  <dc:creator>liang yu</dc:creator>
  <cp:lastModifiedBy>喻 亮</cp:lastModifiedBy>
  <cp:revision>261</cp:revision>
  <dcterms:created xsi:type="dcterms:W3CDTF">2005-07-09T05:57:23Z</dcterms:created>
  <dcterms:modified xsi:type="dcterms:W3CDTF">2020-03-15T04:21:35Z</dcterms:modified>
</cp:coreProperties>
</file>